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2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9" r:id="rId4"/>
  </p:sldMasterIdLst>
  <p:notesMasterIdLst>
    <p:notesMasterId r:id="rId14"/>
  </p:notesMasterIdLst>
  <p:handoutMasterIdLst>
    <p:handoutMasterId r:id="rId15"/>
  </p:handoutMasterIdLst>
  <p:sldIdLst>
    <p:sldId id="258" r:id="rId5"/>
    <p:sldId id="1133" r:id="rId6"/>
    <p:sldId id="295" r:id="rId7"/>
    <p:sldId id="1130" r:id="rId8"/>
    <p:sldId id="1140" r:id="rId9"/>
    <p:sldId id="1134" r:id="rId10"/>
    <p:sldId id="1139" r:id="rId11"/>
    <p:sldId id="1135" r:id="rId12"/>
    <p:sldId id="1138" r:id="rId13"/>
  </p:sldIdLst>
  <p:sldSz cx="9144000" cy="5143500" type="screen16x9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9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6E67"/>
    <a:srgbClr val="FF0000"/>
    <a:srgbClr val="CD09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453437-1699-4BCE-B11D-C969F398FACE}" v="25" dt="2021-09-01T10:14:46.7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0898" autoAdjust="0"/>
  </p:normalViewPr>
  <p:slideViewPr>
    <p:cSldViewPr snapToObjects="1">
      <p:cViewPr varScale="1">
        <p:scale>
          <a:sx n="88" d="100"/>
          <a:sy n="88" d="100"/>
        </p:scale>
        <p:origin x="684" y="64"/>
      </p:cViewPr>
      <p:guideLst>
        <p:guide orient="horz" pos="189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4101808850491543E-2"/>
          <c:y val="1.4825734135708741E-2"/>
          <c:w val="0.93713415027739178"/>
          <c:h val="0.7292802074517726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Besuche Gesamt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endParaRPr lang="en-US" baseline="0"/>
                  </a:p>
                  <a:p>
                    <a:fld id="{FB7CB7CF-DF40-4101-9300-255518F9A155}" type="VALUE">
                      <a:rPr lang="en-US" baseline="0"/>
                      <a:pPr/>
                      <a:t>[WERT]</a:t>
                    </a:fld>
                    <a:endParaRPr lang="de-DE"/>
                  </a:p>
                </c:rich>
              </c:tx>
              <c:dLblPos val="in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2177-44C1-91FE-1F0A46977F9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</a:ln>
              <a:effectLst/>
            </c:spPr>
            <c:trendlineType val="linear"/>
            <c:dispRSqr val="0"/>
            <c:dispEq val="0"/>
          </c:trendline>
          <c:cat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77-44C1-91FE-1F0A46977F90}"/>
            </c:ext>
          </c:extLst>
        </c:ser>
        <c:ser>
          <c:idx val="1"/>
          <c:order val="1"/>
          <c:tx>
            <c:strRef>
              <c:f>Tabelle1!$A$3</c:f>
              <c:strCache>
                <c:ptCount val="1"/>
                <c:pt idx="0">
                  <c:v>Einzelpersonen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cat>
          <c:val>
            <c:numRef>
              <c:f>Tabelle1!$B$3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177-44C1-91FE-1F0A46977F90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In Partnerschaft lebend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cat>
          <c:val>
            <c:numRef>
              <c:f>Tabelle1!$B$4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77-44C1-91FE-1F0A46977F90}"/>
            </c:ext>
          </c:extLst>
        </c:ser>
        <c:ser>
          <c:idx val="3"/>
          <c:order val="3"/>
          <c:tx>
            <c:strRef>
              <c:f>Tabelle1!$A$5</c:f>
              <c:strCache>
                <c:ptCount val="1"/>
                <c:pt idx="0">
                  <c:v>Alltagshilfe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cat>
          <c:val>
            <c:numRef>
              <c:f>Tabelle1!$B$5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177-44C1-91FE-1F0A46977F90}"/>
            </c:ext>
          </c:extLst>
        </c:ser>
        <c:ser>
          <c:idx val="4"/>
          <c:order val="4"/>
          <c:tx>
            <c:strRef>
              <c:f>Tabelle1!$A$6</c:f>
              <c:strCache>
                <c:ptCount val="1"/>
                <c:pt idx="0">
                  <c:v>Einkaufshilfe</c:v>
                </c:pt>
              </c:strCache>
            </c:strRef>
          </c:tx>
          <c:spPr>
            <a:solidFill>
              <a:schemeClr val="accent5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cat>
          <c:val>
            <c:numRef>
              <c:f>Tabelle1!$B$6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77-44C1-91FE-1F0A46977F90}"/>
            </c:ext>
          </c:extLst>
        </c:ser>
        <c:ser>
          <c:idx val="5"/>
          <c:order val="5"/>
          <c:tx>
            <c:strRef>
              <c:f>Tabelle1!$A$7</c:f>
              <c:strCache>
                <c:ptCount val="1"/>
                <c:pt idx="0">
                  <c:v>Kein Bedarf</c:v>
                </c:pt>
              </c:strCache>
            </c:strRef>
          </c:tx>
          <c:spPr>
            <a:solidFill>
              <a:schemeClr val="accent6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cat>
          <c:val>
            <c:numRef>
              <c:f>Tabelle1!$B$7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177-44C1-91FE-1F0A46977F90}"/>
            </c:ext>
          </c:extLst>
        </c:ser>
        <c:ser>
          <c:idx val="6"/>
          <c:order val="6"/>
          <c:tx>
            <c:strRef>
              <c:f>Tabelle1!$A$8</c:f>
              <c:strCache>
                <c:ptCount val="1"/>
                <c:pt idx="0">
                  <c:v>Sehhilfe</c:v>
                </c:pt>
              </c:strCache>
            </c:strRef>
          </c:tx>
          <c:spPr>
            <a:solidFill>
              <a:schemeClr val="accent1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cat>
          <c:val>
            <c:numRef>
              <c:f>Tabelle1!$B$8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177-44C1-91FE-1F0A46977F90}"/>
            </c:ext>
          </c:extLst>
        </c:ser>
        <c:ser>
          <c:idx val="7"/>
          <c:order val="7"/>
          <c:tx>
            <c:strRef>
              <c:f>Tabelle1!$A$9</c:f>
              <c:strCache>
                <c:ptCount val="1"/>
                <c:pt idx="0">
                  <c:v>Pflegestufe</c:v>
                </c:pt>
              </c:strCache>
            </c:strRef>
          </c:tx>
          <c:spPr>
            <a:solidFill>
              <a:schemeClr val="accent2">
                <a:lumMod val="60000"/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cat>
          <c:val>
            <c:numRef>
              <c:f>Tabelle1!$B$9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177-44C1-91FE-1F0A46977F9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291655552"/>
        <c:axId val="291653584"/>
      </c:barChart>
      <c:catAx>
        <c:axId val="2916555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91653584"/>
        <c:crosses val="autoZero"/>
        <c:auto val="1"/>
        <c:lblAlgn val="ctr"/>
        <c:lblOffset val="100"/>
        <c:noMultiLvlLbl val="0"/>
      </c:catAx>
      <c:valAx>
        <c:axId val="29165358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91655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8"/>
        <c:delete val="1"/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BBAB57-D25E-4792-BEBA-52CC83B1975A}" type="doc">
      <dgm:prSet loTypeId="urn:microsoft.com/office/officeart/2005/8/layout/hChevron3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de-DE"/>
        </a:p>
      </dgm:t>
    </dgm:pt>
    <dgm:pt modelId="{83E4A6F9-790B-4746-B1DC-9FBBB40B0BF5}">
      <dgm:prSet phldrT="[Text]"/>
      <dgm:spPr/>
      <dgm:t>
        <a:bodyPr/>
        <a:lstStyle/>
        <a:p>
          <a:r>
            <a:rPr lang="de-DE" dirty="0">
              <a:solidFill>
                <a:srgbClr val="FF0000"/>
              </a:solidFill>
            </a:rPr>
            <a:t>26.07.2021</a:t>
          </a:r>
        </a:p>
        <a:p>
          <a:r>
            <a:rPr lang="de-DE" dirty="0">
              <a:solidFill>
                <a:schemeClr val="tx2"/>
              </a:solidFill>
            </a:rPr>
            <a:t>Versand der 1. Anschreiben an die Bewohner*innen Ü85</a:t>
          </a:r>
        </a:p>
      </dgm:t>
    </dgm:pt>
    <dgm:pt modelId="{6EAD1864-5934-4E00-B80F-19175950CC04}" type="parTrans" cxnId="{50EAA16D-19AD-42A7-B374-5A2E35B37451}">
      <dgm:prSet/>
      <dgm:spPr/>
      <dgm:t>
        <a:bodyPr/>
        <a:lstStyle/>
        <a:p>
          <a:endParaRPr lang="de-DE"/>
        </a:p>
      </dgm:t>
    </dgm:pt>
    <dgm:pt modelId="{59D7D165-41D3-48F4-B677-21F220AC4F83}" type="sibTrans" cxnId="{50EAA16D-19AD-42A7-B374-5A2E35B37451}">
      <dgm:prSet/>
      <dgm:spPr/>
      <dgm:t>
        <a:bodyPr/>
        <a:lstStyle/>
        <a:p>
          <a:endParaRPr lang="de-DE"/>
        </a:p>
      </dgm:t>
    </dgm:pt>
    <dgm:pt modelId="{B20C72DF-2AAB-4DF0-A305-38D51ADE412C}">
      <dgm:prSet phldrT="[Text]"/>
      <dgm:spPr/>
      <dgm:t>
        <a:bodyPr/>
        <a:lstStyle/>
        <a:p>
          <a:r>
            <a:rPr lang="de-DE" dirty="0">
              <a:solidFill>
                <a:schemeClr val="tx2"/>
              </a:solidFill>
            </a:rPr>
            <a:t>Wenige Tage danach erste Rückläufer und Anfragen</a:t>
          </a:r>
        </a:p>
      </dgm:t>
    </dgm:pt>
    <dgm:pt modelId="{9DAE6018-4148-49E2-8C4C-9233A1E0E4E9}" type="parTrans" cxnId="{F89ADA77-9742-4AFF-93F1-6FE7DC645026}">
      <dgm:prSet/>
      <dgm:spPr/>
      <dgm:t>
        <a:bodyPr/>
        <a:lstStyle/>
        <a:p>
          <a:endParaRPr lang="de-DE"/>
        </a:p>
      </dgm:t>
    </dgm:pt>
    <dgm:pt modelId="{FDF4073D-F2F2-4C7C-B884-21B53CD79690}" type="sibTrans" cxnId="{F89ADA77-9742-4AFF-93F1-6FE7DC645026}">
      <dgm:prSet/>
      <dgm:spPr/>
      <dgm:t>
        <a:bodyPr/>
        <a:lstStyle/>
        <a:p>
          <a:endParaRPr lang="de-DE"/>
        </a:p>
      </dgm:t>
    </dgm:pt>
    <dgm:pt modelId="{0925B44E-B9CF-4F14-A56C-4106B8C7F8AC}">
      <dgm:prSet phldrT="[Text]"/>
      <dgm:spPr/>
      <dgm:t>
        <a:bodyPr/>
        <a:lstStyle/>
        <a:p>
          <a:r>
            <a:rPr lang="de-DE" dirty="0">
              <a:solidFill>
                <a:schemeClr val="tx2"/>
              </a:solidFill>
            </a:rPr>
            <a:t>Große Resonanz durch Presse und ehrenamtliche Mitarbeiter*innen</a:t>
          </a:r>
        </a:p>
      </dgm:t>
    </dgm:pt>
    <dgm:pt modelId="{0F4B47AF-5117-4C1C-B9F0-404A5F479AD3}" type="parTrans" cxnId="{8B2D4046-81F9-40FA-BEB9-8C056EBE1314}">
      <dgm:prSet/>
      <dgm:spPr/>
      <dgm:t>
        <a:bodyPr/>
        <a:lstStyle/>
        <a:p>
          <a:endParaRPr lang="de-DE"/>
        </a:p>
      </dgm:t>
    </dgm:pt>
    <dgm:pt modelId="{DFB61B4C-F9BF-4A44-83D9-63218CEAAD51}" type="sibTrans" cxnId="{8B2D4046-81F9-40FA-BEB9-8C056EBE1314}">
      <dgm:prSet/>
      <dgm:spPr/>
      <dgm:t>
        <a:bodyPr/>
        <a:lstStyle/>
        <a:p>
          <a:endParaRPr lang="de-DE"/>
        </a:p>
      </dgm:t>
    </dgm:pt>
    <dgm:pt modelId="{82D681CF-55B7-4C8C-A0AB-9E09AE89E674}">
      <dgm:prSet phldr="0"/>
      <dgm:spPr/>
      <dgm:t>
        <a:bodyPr/>
        <a:lstStyle/>
        <a:p>
          <a:pPr rtl="0"/>
          <a:r>
            <a:rPr lang="de-DE" dirty="0">
              <a:solidFill>
                <a:schemeClr val="accent3"/>
              </a:solidFill>
              <a:latin typeface="Palatino Linotype"/>
              <a:ea typeface="ＭＳ Ｐゴシック"/>
            </a:rPr>
            <a:t>Erster Besuch am 25.08.2021</a:t>
          </a:r>
          <a:endParaRPr lang="de-DE" dirty="0">
            <a:solidFill>
              <a:schemeClr val="accent3"/>
            </a:solidFill>
          </a:endParaRPr>
        </a:p>
      </dgm:t>
    </dgm:pt>
    <dgm:pt modelId="{68C6482F-FA9B-4181-BCFE-37D36C03EE0C}" type="parTrans" cxnId="{A5057F96-9018-4C7F-8DFC-6AE4617CF01B}">
      <dgm:prSet/>
      <dgm:spPr/>
      <dgm:t>
        <a:bodyPr/>
        <a:lstStyle/>
        <a:p>
          <a:endParaRPr lang="de-DE"/>
        </a:p>
      </dgm:t>
    </dgm:pt>
    <dgm:pt modelId="{AE586FCD-A245-4ED2-A879-CF9EC3A92B0B}" type="sibTrans" cxnId="{A5057F96-9018-4C7F-8DFC-6AE4617CF01B}">
      <dgm:prSet/>
      <dgm:spPr/>
      <dgm:t>
        <a:bodyPr/>
        <a:lstStyle/>
        <a:p>
          <a:endParaRPr lang="de-DE"/>
        </a:p>
      </dgm:t>
    </dgm:pt>
    <dgm:pt modelId="{8FD1647E-2E68-4216-A82E-5615BDD18D14}" type="pres">
      <dgm:prSet presAssocID="{EDBBAB57-D25E-4792-BEBA-52CC83B1975A}" presName="Name0" presStyleCnt="0">
        <dgm:presLayoutVars>
          <dgm:dir/>
          <dgm:resizeHandles val="exact"/>
        </dgm:presLayoutVars>
      </dgm:prSet>
      <dgm:spPr/>
    </dgm:pt>
    <dgm:pt modelId="{90C7DE3C-AC8E-4C57-B033-281784A68B35}" type="pres">
      <dgm:prSet presAssocID="{83E4A6F9-790B-4746-B1DC-9FBBB40B0BF5}" presName="parTxOnly" presStyleLbl="node1" presStyleIdx="0" presStyleCnt="4">
        <dgm:presLayoutVars>
          <dgm:bulletEnabled val="1"/>
        </dgm:presLayoutVars>
      </dgm:prSet>
      <dgm:spPr/>
    </dgm:pt>
    <dgm:pt modelId="{B0B89FDB-2FAB-4AAA-9674-729F220D8519}" type="pres">
      <dgm:prSet presAssocID="{59D7D165-41D3-48F4-B677-21F220AC4F83}" presName="parSpace" presStyleCnt="0"/>
      <dgm:spPr/>
    </dgm:pt>
    <dgm:pt modelId="{174BBA80-2DB7-484E-B038-1CBDB022E593}" type="pres">
      <dgm:prSet presAssocID="{B20C72DF-2AAB-4DF0-A305-38D51ADE412C}" presName="parTxOnly" presStyleLbl="node1" presStyleIdx="1" presStyleCnt="4" custLinFactNeighborX="1598" custLinFactNeighborY="-1351">
        <dgm:presLayoutVars>
          <dgm:bulletEnabled val="1"/>
        </dgm:presLayoutVars>
      </dgm:prSet>
      <dgm:spPr/>
    </dgm:pt>
    <dgm:pt modelId="{11F3104D-E147-46A4-8997-422355484E61}" type="pres">
      <dgm:prSet presAssocID="{FDF4073D-F2F2-4C7C-B884-21B53CD79690}" presName="parSpace" presStyleCnt="0"/>
      <dgm:spPr/>
    </dgm:pt>
    <dgm:pt modelId="{5217F64B-55B7-4245-9EBD-B674F2BD47D6}" type="pres">
      <dgm:prSet presAssocID="{0925B44E-B9CF-4F14-A56C-4106B8C7F8AC}" presName="parTxOnly" presStyleLbl="node1" presStyleIdx="2" presStyleCnt="4">
        <dgm:presLayoutVars>
          <dgm:bulletEnabled val="1"/>
        </dgm:presLayoutVars>
      </dgm:prSet>
      <dgm:spPr/>
    </dgm:pt>
    <dgm:pt modelId="{071319A3-7EF7-4797-B782-4E1EC967333D}" type="pres">
      <dgm:prSet presAssocID="{DFB61B4C-F9BF-4A44-83D9-63218CEAAD51}" presName="parSpace" presStyleCnt="0"/>
      <dgm:spPr/>
    </dgm:pt>
    <dgm:pt modelId="{EB94A55F-6845-43F1-8C94-EB21EAD75CD1}" type="pres">
      <dgm:prSet presAssocID="{82D681CF-55B7-4C8C-A0AB-9E09AE89E674}" presName="parTxOnly" presStyleLbl="node1" presStyleIdx="3" presStyleCnt="4" custLinFactNeighborX="499" custLinFactNeighborY="1199">
        <dgm:presLayoutVars>
          <dgm:bulletEnabled val="1"/>
        </dgm:presLayoutVars>
      </dgm:prSet>
      <dgm:spPr/>
    </dgm:pt>
  </dgm:ptLst>
  <dgm:cxnLst>
    <dgm:cxn modelId="{0E845A24-3B47-45B9-99E8-FB6CD15F4964}" type="presOf" srcId="{EDBBAB57-D25E-4792-BEBA-52CC83B1975A}" destId="{8FD1647E-2E68-4216-A82E-5615BDD18D14}" srcOrd="0" destOrd="0" presId="urn:microsoft.com/office/officeart/2005/8/layout/hChevron3"/>
    <dgm:cxn modelId="{8B2D4046-81F9-40FA-BEB9-8C056EBE1314}" srcId="{EDBBAB57-D25E-4792-BEBA-52CC83B1975A}" destId="{0925B44E-B9CF-4F14-A56C-4106B8C7F8AC}" srcOrd="2" destOrd="0" parTransId="{0F4B47AF-5117-4C1C-B9F0-404A5F479AD3}" sibTransId="{DFB61B4C-F9BF-4A44-83D9-63218CEAAD51}"/>
    <dgm:cxn modelId="{0D7F9B4A-AF84-4725-8BD1-96D169624C5E}" type="presOf" srcId="{B20C72DF-2AAB-4DF0-A305-38D51ADE412C}" destId="{174BBA80-2DB7-484E-B038-1CBDB022E593}" srcOrd="0" destOrd="0" presId="urn:microsoft.com/office/officeart/2005/8/layout/hChevron3"/>
    <dgm:cxn modelId="{50EAA16D-19AD-42A7-B374-5A2E35B37451}" srcId="{EDBBAB57-D25E-4792-BEBA-52CC83B1975A}" destId="{83E4A6F9-790B-4746-B1DC-9FBBB40B0BF5}" srcOrd="0" destOrd="0" parTransId="{6EAD1864-5934-4E00-B80F-19175950CC04}" sibTransId="{59D7D165-41D3-48F4-B677-21F220AC4F83}"/>
    <dgm:cxn modelId="{F89ADA77-9742-4AFF-93F1-6FE7DC645026}" srcId="{EDBBAB57-D25E-4792-BEBA-52CC83B1975A}" destId="{B20C72DF-2AAB-4DF0-A305-38D51ADE412C}" srcOrd="1" destOrd="0" parTransId="{9DAE6018-4148-49E2-8C4C-9233A1E0E4E9}" sibTransId="{FDF4073D-F2F2-4C7C-B884-21B53CD79690}"/>
    <dgm:cxn modelId="{1623138A-0C90-4092-B6FE-A7A325341B39}" type="presOf" srcId="{83E4A6F9-790B-4746-B1DC-9FBBB40B0BF5}" destId="{90C7DE3C-AC8E-4C57-B033-281784A68B35}" srcOrd="0" destOrd="0" presId="urn:microsoft.com/office/officeart/2005/8/layout/hChevron3"/>
    <dgm:cxn modelId="{A5057F96-9018-4C7F-8DFC-6AE4617CF01B}" srcId="{EDBBAB57-D25E-4792-BEBA-52CC83B1975A}" destId="{82D681CF-55B7-4C8C-A0AB-9E09AE89E674}" srcOrd="3" destOrd="0" parTransId="{68C6482F-FA9B-4181-BCFE-37D36C03EE0C}" sibTransId="{AE586FCD-A245-4ED2-A879-CF9EC3A92B0B}"/>
    <dgm:cxn modelId="{E1A386C2-3FD4-4722-9E95-F89376217C43}" type="presOf" srcId="{0925B44E-B9CF-4F14-A56C-4106B8C7F8AC}" destId="{5217F64B-55B7-4245-9EBD-B674F2BD47D6}" srcOrd="0" destOrd="0" presId="urn:microsoft.com/office/officeart/2005/8/layout/hChevron3"/>
    <dgm:cxn modelId="{FEA2DCFB-9FD3-43FA-A665-369034BC2949}" type="presOf" srcId="{82D681CF-55B7-4C8C-A0AB-9E09AE89E674}" destId="{EB94A55F-6845-43F1-8C94-EB21EAD75CD1}" srcOrd="0" destOrd="0" presId="urn:microsoft.com/office/officeart/2005/8/layout/hChevron3"/>
    <dgm:cxn modelId="{0431C002-BCFE-44C7-BF7C-44E8280FB5DC}" type="presParOf" srcId="{8FD1647E-2E68-4216-A82E-5615BDD18D14}" destId="{90C7DE3C-AC8E-4C57-B033-281784A68B35}" srcOrd="0" destOrd="0" presId="urn:microsoft.com/office/officeart/2005/8/layout/hChevron3"/>
    <dgm:cxn modelId="{DD8A996A-E14F-4CFA-AE73-077E16320456}" type="presParOf" srcId="{8FD1647E-2E68-4216-A82E-5615BDD18D14}" destId="{B0B89FDB-2FAB-4AAA-9674-729F220D8519}" srcOrd="1" destOrd="0" presId="urn:microsoft.com/office/officeart/2005/8/layout/hChevron3"/>
    <dgm:cxn modelId="{1241C1D6-502D-453F-B9C1-79FCDFCAFDDD}" type="presParOf" srcId="{8FD1647E-2E68-4216-A82E-5615BDD18D14}" destId="{174BBA80-2DB7-484E-B038-1CBDB022E593}" srcOrd="2" destOrd="0" presId="urn:microsoft.com/office/officeart/2005/8/layout/hChevron3"/>
    <dgm:cxn modelId="{7B7D526E-976C-4343-940D-6AC5F25C8E47}" type="presParOf" srcId="{8FD1647E-2E68-4216-A82E-5615BDD18D14}" destId="{11F3104D-E147-46A4-8997-422355484E61}" srcOrd="3" destOrd="0" presId="urn:microsoft.com/office/officeart/2005/8/layout/hChevron3"/>
    <dgm:cxn modelId="{5418EA77-2D59-43E1-AAB7-75A8BD75AE2D}" type="presParOf" srcId="{8FD1647E-2E68-4216-A82E-5615BDD18D14}" destId="{5217F64B-55B7-4245-9EBD-B674F2BD47D6}" srcOrd="4" destOrd="0" presId="urn:microsoft.com/office/officeart/2005/8/layout/hChevron3"/>
    <dgm:cxn modelId="{51BDDCB2-AF11-4D37-9AA4-6BD1303F1FB8}" type="presParOf" srcId="{8FD1647E-2E68-4216-A82E-5615BDD18D14}" destId="{071319A3-7EF7-4797-B782-4E1EC967333D}" srcOrd="5" destOrd="0" presId="urn:microsoft.com/office/officeart/2005/8/layout/hChevron3"/>
    <dgm:cxn modelId="{C8BC7EA3-89C0-412D-A4DB-A50FC5F53418}" type="presParOf" srcId="{8FD1647E-2E68-4216-A82E-5615BDD18D14}" destId="{EB94A55F-6845-43F1-8C94-EB21EAD75CD1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8CA90F-1060-4BC9-BD00-3F59A0497AF9}" type="doc">
      <dgm:prSet loTypeId="urn:microsoft.com/office/officeart/2005/8/layout/hChevron3" loCatId="process" qsTypeId="urn:microsoft.com/office/officeart/2005/8/quickstyle/simple1" qsCatId="simple" csTypeId="urn:microsoft.com/office/officeart/2005/8/colors/accent0_1" csCatId="mainScheme" phldr="1"/>
      <dgm:spPr/>
    </dgm:pt>
    <dgm:pt modelId="{458A7077-AB46-4E67-9259-DA309EDB7881}">
      <dgm:prSet phldrT="[Text]" custT="1"/>
      <dgm:spPr/>
      <dgm:t>
        <a:bodyPr/>
        <a:lstStyle/>
        <a:p>
          <a:r>
            <a:rPr lang="de-DE" sz="1200" dirty="0">
              <a:solidFill>
                <a:schemeClr val="tx2"/>
              </a:solidFill>
            </a:rPr>
            <a:t>9 Besuche bei Insgesamt 12 Bewohner*innen</a:t>
          </a:r>
        </a:p>
      </dgm:t>
    </dgm:pt>
    <dgm:pt modelId="{F1F56145-5D15-4E0F-B184-2C5E21A836BA}" type="parTrans" cxnId="{27560032-D086-4E4E-8BB1-DC824FCC9766}">
      <dgm:prSet/>
      <dgm:spPr/>
      <dgm:t>
        <a:bodyPr/>
        <a:lstStyle/>
        <a:p>
          <a:endParaRPr lang="de-DE"/>
        </a:p>
      </dgm:t>
    </dgm:pt>
    <dgm:pt modelId="{74AACFA7-2D55-4D1C-80C0-2CC5F4DD61D1}" type="sibTrans" cxnId="{27560032-D086-4E4E-8BB1-DC824FCC9766}">
      <dgm:prSet/>
      <dgm:spPr/>
      <dgm:t>
        <a:bodyPr/>
        <a:lstStyle/>
        <a:p>
          <a:endParaRPr lang="de-DE"/>
        </a:p>
      </dgm:t>
    </dgm:pt>
    <dgm:pt modelId="{3B73F247-24CC-4482-9EEB-0F9D4F960ED5}">
      <dgm:prSet phldrT="[Text]" custT="1"/>
      <dgm:spPr/>
      <dgm:t>
        <a:bodyPr/>
        <a:lstStyle/>
        <a:p>
          <a:r>
            <a:rPr lang="de-DE" sz="1200" dirty="0"/>
            <a:t>29.09.2021</a:t>
          </a:r>
        </a:p>
        <a:p>
          <a:r>
            <a:rPr lang="de-DE" sz="1100" dirty="0">
              <a:solidFill>
                <a:schemeClr val="tx2"/>
              </a:solidFill>
            </a:rPr>
            <a:t>Versand der 2. Anschreiben an die Bewohner*innen Ü 80-85</a:t>
          </a:r>
        </a:p>
      </dgm:t>
    </dgm:pt>
    <dgm:pt modelId="{48EE1D0E-AFDA-46E6-B252-9E8AA5270BBE}" type="parTrans" cxnId="{1BED932C-8C53-47A8-B16D-E021B5DB7200}">
      <dgm:prSet/>
      <dgm:spPr/>
      <dgm:t>
        <a:bodyPr/>
        <a:lstStyle/>
        <a:p>
          <a:endParaRPr lang="de-DE"/>
        </a:p>
      </dgm:t>
    </dgm:pt>
    <dgm:pt modelId="{9545020A-1C9E-4D91-A04C-F51B9E23769A}" type="sibTrans" cxnId="{1BED932C-8C53-47A8-B16D-E021B5DB7200}">
      <dgm:prSet/>
      <dgm:spPr/>
      <dgm:t>
        <a:bodyPr/>
        <a:lstStyle/>
        <a:p>
          <a:endParaRPr lang="de-DE"/>
        </a:p>
      </dgm:t>
    </dgm:pt>
    <dgm:pt modelId="{5C3A2D73-AC75-4110-A3CD-9C7A7882D52C}" type="pres">
      <dgm:prSet presAssocID="{1E8CA90F-1060-4BC9-BD00-3F59A0497AF9}" presName="Name0" presStyleCnt="0">
        <dgm:presLayoutVars>
          <dgm:dir/>
          <dgm:resizeHandles val="exact"/>
        </dgm:presLayoutVars>
      </dgm:prSet>
      <dgm:spPr/>
    </dgm:pt>
    <dgm:pt modelId="{B5B6EC61-0BD4-44E9-B2B9-D171183D4C38}" type="pres">
      <dgm:prSet presAssocID="{458A7077-AB46-4E67-9259-DA309EDB7881}" presName="parTxOnly" presStyleLbl="node1" presStyleIdx="0" presStyleCnt="2" custLinFactNeighborX="-1774" custLinFactNeighborY="-4429">
        <dgm:presLayoutVars>
          <dgm:bulletEnabled val="1"/>
        </dgm:presLayoutVars>
      </dgm:prSet>
      <dgm:spPr/>
    </dgm:pt>
    <dgm:pt modelId="{AF3C52C6-E3B3-4CC0-89AD-8EB46A7D4BC6}" type="pres">
      <dgm:prSet presAssocID="{74AACFA7-2D55-4D1C-80C0-2CC5F4DD61D1}" presName="parSpace" presStyleCnt="0"/>
      <dgm:spPr/>
    </dgm:pt>
    <dgm:pt modelId="{5C42C5B7-2836-4235-A3C2-7D58745ACF2C}" type="pres">
      <dgm:prSet presAssocID="{3B73F247-24CC-4482-9EEB-0F9D4F960ED5}" presName="parTxOnly" presStyleLbl="node1" presStyleIdx="1" presStyleCnt="2" custLinFactNeighborX="-5511" custLinFactNeighborY="760">
        <dgm:presLayoutVars>
          <dgm:bulletEnabled val="1"/>
        </dgm:presLayoutVars>
      </dgm:prSet>
      <dgm:spPr/>
    </dgm:pt>
  </dgm:ptLst>
  <dgm:cxnLst>
    <dgm:cxn modelId="{F8E39C1C-C18E-4469-9356-92F3F03570FA}" type="presOf" srcId="{458A7077-AB46-4E67-9259-DA309EDB7881}" destId="{B5B6EC61-0BD4-44E9-B2B9-D171183D4C38}" srcOrd="0" destOrd="0" presId="urn:microsoft.com/office/officeart/2005/8/layout/hChevron3"/>
    <dgm:cxn modelId="{1BED932C-8C53-47A8-B16D-E021B5DB7200}" srcId="{1E8CA90F-1060-4BC9-BD00-3F59A0497AF9}" destId="{3B73F247-24CC-4482-9EEB-0F9D4F960ED5}" srcOrd="1" destOrd="0" parTransId="{48EE1D0E-AFDA-46E6-B252-9E8AA5270BBE}" sibTransId="{9545020A-1C9E-4D91-A04C-F51B9E23769A}"/>
    <dgm:cxn modelId="{27560032-D086-4E4E-8BB1-DC824FCC9766}" srcId="{1E8CA90F-1060-4BC9-BD00-3F59A0497AF9}" destId="{458A7077-AB46-4E67-9259-DA309EDB7881}" srcOrd="0" destOrd="0" parTransId="{F1F56145-5D15-4E0F-B184-2C5E21A836BA}" sibTransId="{74AACFA7-2D55-4D1C-80C0-2CC5F4DD61D1}"/>
    <dgm:cxn modelId="{05108737-32E2-46A8-9FEA-83C37DC01C68}" type="presOf" srcId="{1E8CA90F-1060-4BC9-BD00-3F59A0497AF9}" destId="{5C3A2D73-AC75-4110-A3CD-9C7A7882D52C}" srcOrd="0" destOrd="0" presId="urn:microsoft.com/office/officeart/2005/8/layout/hChevron3"/>
    <dgm:cxn modelId="{9D6CDB7F-A608-4DE7-974B-B63D8CA421FB}" type="presOf" srcId="{3B73F247-24CC-4482-9EEB-0F9D4F960ED5}" destId="{5C42C5B7-2836-4235-A3C2-7D58745ACF2C}" srcOrd="0" destOrd="0" presId="urn:microsoft.com/office/officeart/2005/8/layout/hChevron3"/>
    <dgm:cxn modelId="{0F6889A6-C544-469A-A85C-2F35A795539E}" type="presParOf" srcId="{5C3A2D73-AC75-4110-A3CD-9C7A7882D52C}" destId="{B5B6EC61-0BD4-44E9-B2B9-D171183D4C38}" srcOrd="0" destOrd="0" presId="urn:microsoft.com/office/officeart/2005/8/layout/hChevron3"/>
    <dgm:cxn modelId="{3FDB87AA-CC82-4FA7-BF4A-65B83970742F}" type="presParOf" srcId="{5C3A2D73-AC75-4110-A3CD-9C7A7882D52C}" destId="{AF3C52C6-E3B3-4CC0-89AD-8EB46A7D4BC6}" srcOrd="1" destOrd="0" presId="urn:microsoft.com/office/officeart/2005/8/layout/hChevron3"/>
    <dgm:cxn modelId="{1764F4A3-C776-42AA-A2F7-B9C5B918C51C}" type="presParOf" srcId="{5C3A2D73-AC75-4110-A3CD-9C7A7882D52C}" destId="{5C42C5B7-2836-4235-A3C2-7D58745ACF2C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3922C3-DBE6-4F90-AC69-017D91AAD82E}" type="doc">
      <dgm:prSet loTypeId="urn:microsoft.com/office/officeart/2005/8/layout/default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654203E9-C6C3-4DC5-8093-A5558CC195D0}">
      <dgm:prSet phldrT="[Text]"/>
      <dgm:spPr/>
      <dgm:t>
        <a:bodyPr/>
        <a:lstStyle/>
        <a:p>
          <a:r>
            <a:rPr lang="de-DE" b="1" dirty="0">
              <a:solidFill>
                <a:schemeClr val="accent1"/>
              </a:solidFill>
            </a:rPr>
            <a:t>Erste-Hilfe-Kurs</a:t>
          </a:r>
        </a:p>
      </dgm:t>
    </dgm:pt>
    <dgm:pt modelId="{D26CA6A0-19C2-4511-853C-23C802B9BA84}" type="parTrans" cxnId="{F650EBC3-29BE-4B36-BBD2-B79BB081422C}">
      <dgm:prSet/>
      <dgm:spPr/>
      <dgm:t>
        <a:bodyPr/>
        <a:lstStyle/>
        <a:p>
          <a:endParaRPr lang="de-DE"/>
        </a:p>
      </dgm:t>
    </dgm:pt>
    <dgm:pt modelId="{6A037B8F-C8CA-414C-A93A-BBA5771E8CFB}" type="sibTrans" cxnId="{F650EBC3-29BE-4B36-BBD2-B79BB081422C}">
      <dgm:prSet/>
      <dgm:spPr/>
      <dgm:t>
        <a:bodyPr/>
        <a:lstStyle/>
        <a:p>
          <a:endParaRPr lang="de-DE"/>
        </a:p>
      </dgm:t>
    </dgm:pt>
    <dgm:pt modelId="{187F3E9B-7223-4DC4-9D0B-2A42E53B3914}">
      <dgm:prSet phldrT="[Text]"/>
      <dgm:spPr/>
      <dgm:t>
        <a:bodyPr/>
        <a:lstStyle/>
        <a:p>
          <a:r>
            <a:rPr lang="de-DE" b="1" dirty="0"/>
            <a:t>Präventionsschulung</a:t>
          </a:r>
        </a:p>
      </dgm:t>
    </dgm:pt>
    <dgm:pt modelId="{2015D772-ABD7-429F-9D42-DBA7B90182B3}" type="parTrans" cxnId="{37C8A199-E0D9-4F15-9814-0129685FF3E5}">
      <dgm:prSet/>
      <dgm:spPr/>
      <dgm:t>
        <a:bodyPr/>
        <a:lstStyle/>
        <a:p>
          <a:endParaRPr lang="de-DE"/>
        </a:p>
      </dgm:t>
    </dgm:pt>
    <dgm:pt modelId="{625E6BB2-23C5-4E6B-BA1F-6F65264390E7}" type="sibTrans" cxnId="{37C8A199-E0D9-4F15-9814-0129685FF3E5}">
      <dgm:prSet/>
      <dgm:spPr/>
      <dgm:t>
        <a:bodyPr/>
        <a:lstStyle/>
        <a:p>
          <a:endParaRPr lang="de-DE"/>
        </a:p>
      </dgm:t>
    </dgm:pt>
    <dgm:pt modelId="{52EC5AEC-FFD7-4D18-95FA-01D8EE19B736}">
      <dgm:prSet phldrT="[Text]"/>
      <dgm:spPr/>
      <dgm:t>
        <a:bodyPr/>
        <a:lstStyle/>
        <a:p>
          <a:r>
            <a:rPr lang="de-DE" b="1" dirty="0"/>
            <a:t>Malteser Grundausbildung</a:t>
          </a:r>
        </a:p>
      </dgm:t>
    </dgm:pt>
    <dgm:pt modelId="{3206E389-9C4A-4A8C-BC45-5CB4D44D24D7}" type="parTrans" cxnId="{CACFB66A-4CC2-42C4-9D8A-C12ED76AA86C}">
      <dgm:prSet/>
      <dgm:spPr/>
      <dgm:t>
        <a:bodyPr/>
        <a:lstStyle/>
        <a:p>
          <a:endParaRPr lang="de-DE"/>
        </a:p>
      </dgm:t>
    </dgm:pt>
    <dgm:pt modelId="{082BD366-18E0-4113-8FD9-82142A7CD34A}" type="sibTrans" cxnId="{CACFB66A-4CC2-42C4-9D8A-C12ED76AA86C}">
      <dgm:prSet/>
      <dgm:spPr/>
      <dgm:t>
        <a:bodyPr/>
        <a:lstStyle/>
        <a:p>
          <a:endParaRPr lang="de-DE"/>
        </a:p>
      </dgm:t>
    </dgm:pt>
    <dgm:pt modelId="{31C14670-F6B4-4A51-80AC-D75AB2226F15}">
      <dgm:prSet phldrT="[Text]" custT="1"/>
      <dgm:spPr/>
      <dgm:t>
        <a:bodyPr/>
        <a:lstStyle/>
        <a:p>
          <a:r>
            <a:rPr lang="de-DE" sz="1400" b="1" dirty="0"/>
            <a:t>Kommunikations- und Hausbesuchsschulung</a:t>
          </a:r>
        </a:p>
      </dgm:t>
    </dgm:pt>
    <dgm:pt modelId="{4CBF6E46-E810-4F34-8982-4F08448AE7E2}" type="parTrans" cxnId="{3A03CA24-E7BC-4152-87F9-DCAABC5CEDE3}">
      <dgm:prSet/>
      <dgm:spPr/>
      <dgm:t>
        <a:bodyPr/>
        <a:lstStyle/>
        <a:p>
          <a:endParaRPr lang="de-DE"/>
        </a:p>
      </dgm:t>
    </dgm:pt>
    <dgm:pt modelId="{E6ED256B-96AA-4C3D-A28C-BEB3920ECDE3}" type="sibTrans" cxnId="{3A03CA24-E7BC-4152-87F9-DCAABC5CEDE3}">
      <dgm:prSet/>
      <dgm:spPr/>
      <dgm:t>
        <a:bodyPr/>
        <a:lstStyle/>
        <a:p>
          <a:endParaRPr lang="de-DE"/>
        </a:p>
      </dgm:t>
    </dgm:pt>
    <dgm:pt modelId="{D5E7F5D7-45A6-403C-8775-1988264E04D1}" type="pres">
      <dgm:prSet presAssocID="{603922C3-DBE6-4F90-AC69-017D91AAD82E}" presName="diagram" presStyleCnt="0">
        <dgm:presLayoutVars>
          <dgm:dir/>
          <dgm:resizeHandles val="exact"/>
        </dgm:presLayoutVars>
      </dgm:prSet>
      <dgm:spPr/>
    </dgm:pt>
    <dgm:pt modelId="{F7D5B659-6306-40E2-AF30-609125FC3DA7}" type="pres">
      <dgm:prSet presAssocID="{654203E9-C6C3-4DC5-8093-A5558CC195D0}" presName="node" presStyleLbl="node1" presStyleIdx="0" presStyleCnt="4">
        <dgm:presLayoutVars>
          <dgm:bulletEnabled val="1"/>
        </dgm:presLayoutVars>
      </dgm:prSet>
      <dgm:spPr/>
    </dgm:pt>
    <dgm:pt modelId="{BFE5DBC1-DE20-4EB6-B473-5F911CCF2C85}" type="pres">
      <dgm:prSet presAssocID="{6A037B8F-C8CA-414C-A93A-BBA5771E8CFB}" presName="sibTrans" presStyleCnt="0"/>
      <dgm:spPr/>
    </dgm:pt>
    <dgm:pt modelId="{964C7BB1-4837-4D17-A1C6-323E2D677642}" type="pres">
      <dgm:prSet presAssocID="{187F3E9B-7223-4DC4-9D0B-2A42E53B3914}" presName="node" presStyleLbl="node1" presStyleIdx="1" presStyleCnt="4" custLinFactNeighborX="-1907" custLinFactNeighborY="83">
        <dgm:presLayoutVars>
          <dgm:bulletEnabled val="1"/>
        </dgm:presLayoutVars>
      </dgm:prSet>
      <dgm:spPr/>
    </dgm:pt>
    <dgm:pt modelId="{6D635B26-9451-471F-BFB8-C2A1A6FE8F38}" type="pres">
      <dgm:prSet presAssocID="{625E6BB2-23C5-4E6B-BA1F-6F65264390E7}" presName="sibTrans" presStyleCnt="0"/>
      <dgm:spPr/>
    </dgm:pt>
    <dgm:pt modelId="{45F76D49-2C0C-4282-9C5D-467732DA3D22}" type="pres">
      <dgm:prSet presAssocID="{52EC5AEC-FFD7-4D18-95FA-01D8EE19B736}" presName="node" presStyleLbl="node1" presStyleIdx="2" presStyleCnt="4" custLinFactNeighborX="-1429" custLinFactNeighborY="83">
        <dgm:presLayoutVars>
          <dgm:bulletEnabled val="1"/>
        </dgm:presLayoutVars>
      </dgm:prSet>
      <dgm:spPr/>
    </dgm:pt>
    <dgm:pt modelId="{D5CC074D-0D12-4F4D-8E9E-6041D35052FD}" type="pres">
      <dgm:prSet presAssocID="{082BD366-18E0-4113-8FD9-82142A7CD34A}" presName="sibTrans" presStyleCnt="0"/>
      <dgm:spPr/>
    </dgm:pt>
    <dgm:pt modelId="{A2BFBDEC-A537-4DEB-ABAC-20EDB366A5B0}" type="pres">
      <dgm:prSet presAssocID="{31C14670-F6B4-4A51-80AC-D75AB2226F15}" presName="node" presStyleLbl="node1" presStyleIdx="3" presStyleCnt="4" custScaleX="109726" custLinFactNeighborX="126" custLinFactNeighborY="83">
        <dgm:presLayoutVars>
          <dgm:bulletEnabled val="1"/>
        </dgm:presLayoutVars>
      </dgm:prSet>
      <dgm:spPr/>
    </dgm:pt>
  </dgm:ptLst>
  <dgm:cxnLst>
    <dgm:cxn modelId="{E858E911-36D6-423D-B83A-F5B7833B0BA1}" type="presOf" srcId="{52EC5AEC-FFD7-4D18-95FA-01D8EE19B736}" destId="{45F76D49-2C0C-4282-9C5D-467732DA3D22}" srcOrd="0" destOrd="0" presId="urn:microsoft.com/office/officeart/2005/8/layout/default"/>
    <dgm:cxn modelId="{3A03CA24-E7BC-4152-87F9-DCAABC5CEDE3}" srcId="{603922C3-DBE6-4F90-AC69-017D91AAD82E}" destId="{31C14670-F6B4-4A51-80AC-D75AB2226F15}" srcOrd="3" destOrd="0" parTransId="{4CBF6E46-E810-4F34-8982-4F08448AE7E2}" sibTransId="{E6ED256B-96AA-4C3D-A28C-BEB3920ECDE3}"/>
    <dgm:cxn modelId="{DE558040-8ED6-471E-A9AA-E59D27240FDE}" type="presOf" srcId="{654203E9-C6C3-4DC5-8093-A5558CC195D0}" destId="{F7D5B659-6306-40E2-AF30-609125FC3DA7}" srcOrd="0" destOrd="0" presId="urn:microsoft.com/office/officeart/2005/8/layout/default"/>
    <dgm:cxn modelId="{CACFB66A-4CC2-42C4-9D8A-C12ED76AA86C}" srcId="{603922C3-DBE6-4F90-AC69-017D91AAD82E}" destId="{52EC5AEC-FFD7-4D18-95FA-01D8EE19B736}" srcOrd="2" destOrd="0" parTransId="{3206E389-9C4A-4A8C-BC45-5CB4D44D24D7}" sibTransId="{082BD366-18E0-4113-8FD9-82142A7CD34A}"/>
    <dgm:cxn modelId="{71113955-DB00-451C-A672-B83F42E4560E}" type="presOf" srcId="{187F3E9B-7223-4DC4-9D0B-2A42E53B3914}" destId="{964C7BB1-4837-4D17-A1C6-323E2D677642}" srcOrd="0" destOrd="0" presId="urn:microsoft.com/office/officeart/2005/8/layout/default"/>
    <dgm:cxn modelId="{8F2EE886-0373-4C57-8453-1BF3F4D320B0}" type="presOf" srcId="{31C14670-F6B4-4A51-80AC-D75AB2226F15}" destId="{A2BFBDEC-A537-4DEB-ABAC-20EDB366A5B0}" srcOrd="0" destOrd="0" presId="urn:microsoft.com/office/officeart/2005/8/layout/default"/>
    <dgm:cxn modelId="{37C8A199-E0D9-4F15-9814-0129685FF3E5}" srcId="{603922C3-DBE6-4F90-AC69-017D91AAD82E}" destId="{187F3E9B-7223-4DC4-9D0B-2A42E53B3914}" srcOrd="1" destOrd="0" parTransId="{2015D772-ABD7-429F-9D42-DBA7B90182B3}" sibTransId="{625E6BB2-23C5-4E6B-BA1F-6F65264390E7}"/>
    <dgm:cxn modelId="{F650EBC3-29BE-4B36-BBD2-B79BB081422C}" srcId="{603922C3-DBE6-4F90-AC69-017D91AAD82E}" destId="{654203E9-C6C3-4DC5-8093-A5558CC195D0}" srcOrd="0" destOrd="0" parTransId="{D26CA6A0-19C2-4511-853C-23C802B9BA84}" sibTransId="{6A037B8F-C8CA-414C-A93A-BBA5771E8CFB}"/>
    <dgm:cxn modelId="{BD0B03DE-E9A8-4419-8B38-4E443DFABA9D}" type="presOf" srcId="{603922C3-DBE6-4F90-AC69-017D91AAD82E}" destId="{D5E7F5D7-45A6-403C-8775-1988264E04D1}" srcOrd="0" destOrd="0" presId="urn:microsoft.com/office/officeart/2005/8/layout/default"/>
    <dgm:cxn modelId="{9D571D84-3C7D-4E1D-93E0-39563A3BD0FA}" type="presParOf" srcId="{D5E7F5D7-45A6-403C-8775-1988264E04D1}" destId="{F7D5B659-6306-40E2-AF30-609125FC3DA7}" srcOrd="0" destOrd="0" presId="urn:microsoft.com/office/officeart/2005/8/layout/default"/>
    <dgm:cxn modelId="{B40EDF13-CD0A-4506-89B1-B2F9396B71C1}" type="presParOf" srcId="{D5E7F5D7-45A6-403C-8775-1988264E04D1}" destId="{BFE5DBC1-DE20-4EB6-B473-5F911CCF2C85}" srcOrd="1" destOrd="0" presId="urn:microsoft.com/office/officeart/2005/8/layout/default"/>
    <dgm:cxn modelId="{BAD50987-3622-419A-B801-E64F7C43459B}" type="presParOf" srcId="{D5E7F5D7-45A6-403C-8775-1988264E04D1}" destId="{964C7BB1-4837-4D17-A1C6-323E2D677642}" srcOrd="2" destOrd="0" presId="urn:microsoft.com/office/officeart/2005/8/layout/default"/>
    <dgm:cxn modelId="{973AF7E1-EC9E-48A9-9699-DB930EB76585}" type="presParOf" srcId="{D5E7F5D7-45A6-403C-8775-1988264E04D1}" destId="{6D635B26-9451-471F-BFB8-C2A1A6FE8F38}" srcOrd="3" destOrd="0" presId="urn:microsoft.com/office/officeart/2005/8/layout/default"/>
    <dgm:cxn modelId="{1B92EF0D-0AC7-4CF1-83F7-842A82A845ED}" type="presParOf" srcId="{D5E7F5D7-45A6-403C-8775-1988264E04D1}" destId="{45F76D49-2C0C-4282-9C5D-467732DA3D22}" srcOrd="4" destOrd="0" presId="urn:microsoft.com/office/officeart/2005/8/layout/default"/>
    <dgm:cxn modelId="{09725245-BC18-4315-815C-172A317BCDCA}" type="presParOf" srcId="{D5E7F5D7-45A6-403C-8775-1988264E04D1}" destId="{D5CC074D-0D12-4F4D-8E9E-6041D35052FD}" srcOrd="5" destOrd="0" presId="urn:microsoft.com/office/officeart/2005/8/layout/default"/>
    <dgm:cxn modelId="{D39A8657-E198-45B7-A371-9B9B26B377E3}" type="presParOf" srcId="{D5E7F5D7-45A6-403C-8775-1988264E04D1}" destId="{A2BFBDEC-A537-4DEB-ABAC-20EDB366A5B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7DE3C-AC8E-4C57-B033-281784A68B35}">
      <dsp:nvSpPr>
        <dsp:cNvPr id="0" name=""/>
        <dsp:cNvSpPr/>
      </dsp:nvSpPr>
      <dsp:spPr>
        <a:xfrm>
          <a:off x="2320" y="909863"/>
          <a:ext cx="2328524" cy="93140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rgbClr val="FF0000"/>
              </a:solidFill>
            </a:rPr>
            <a:t>26.07.2021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chemeClr val="tx2"/>
              </a:solidFill>
            </a:rPr>
            <a:t>Versand der 1. Anschreiben an die Bewohner*innen Ü85</a:t>
          </a:r>
        </a:p>
      </dsp:txBody>
      <dsp:txXfrm>
        <a:off x="2320" y="909863"/>
        <a:ext cx="2095672" cy="931409"/>
      </dsp:txXfrm>
    </dsp:sp>
    <dsp:sp modelId="{174BBA80-2DB7-484E-B038-1CBDB022E593}">
      <dsp:nvSpPr>
        <dsp:cNvPr id="0" name=""/>
        <dsp:cNvSpPr/>
      </dsp:nvSpPr>
      <dsp:spPr>
        <a:xfrm>
          <a:off x="1872582" y="897280"/>
          <a:ext cx="2328524" cy="93140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chemeClr val="tx2"/>
              </a:solidFill>
            </a:rPr>
            <a:t>Wenige Tage danach erste Rückläufer und Anfragen</a:t>
          </a:r>
        </a:p>
      </dsp:txBody>
      <dsp:txXfrm>
        <a:off x="2338287" y="897280"/>
        <a:ext cx="1397115" cy="931409"/>
      </dsp:txXfrm>
    </dsp:sp>
    <dsp:sp modelId="{5217F64B-55B7-4245-9EBD-B674F2BD47D6}">
      <dsp:nvSpPr>
        <dsp:cNvPr id="0" name=""/>
        <dsp:cNvSpPr/>
      </dsp:nvSpPr>
      <dsp:spPr>
        <a:xfrm>
          <a:off x="3727960" y="909863"/>
          <a:ext cx="2328524" cy="93140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chemeClr val="tx2"/>
              </a:solidFill>
            </a:rPr>
            <a:t>Große Resonanz durch Presse und ehrenamtliche Mitarbeiter*innen</a:t>
          </a:r>
        </a:p>
      </dsp:txBody>
      <dsp:txXfrm>
        <a:off x="4193665" y="909863"/>
        <a:ext cx="1397115" cy="931409"/>
      </dsp:txXfrm>
    </dsp:sp>
    <dsp:sp modelId="{EB94A55F-6845-43F1-8C94-EB21EAD75CD1}">
      <dsp:nvSpPr>
        <dsp:cNvPr id="0" name=""/>
        <dsp:cNvSpPr/>
      </dsp:nvSpPr>
      <dsp:spPr>
        <a:xfrm>
          <a:off x="5593100" y="921031"/>
          <a:ext cx="2328524" cy="93140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chemeClr val="accent3"/>
              </a:solidFill>
              <a:latin typeface="Palatino Linotype"/>
              <a:ea typeface="ＭＳ Ｐゴシック"/>
            </a:rPr>
            <a:t>Erster Besuch am 25.08.2021</a:t>
          </a:r>
          <a:endParaRPr lang="de-DE" sz="1200" kern="1200" dirty="0">
            <a:solidFill>
              <a:schemeClr val="accent3"/>
            </a:solidFill>
          </a:endParaRPr>
        </a:p>
      </dsp:txBody>
      <dsp:txXfrm>
        <a:off x="6058805" y="921031"/>
        <a:ext cx="1397115" cy="9314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B6EC61-0BD4-44E9-B2B9-D171183D4C38}">
      <dsp:nvSpPr>
        <dsp:cNvPr id="0" name=""/>
        <dsp:cNvSpPr/>
      </dsp:nvSpPr>
      <dsp:spPr>
        <a:xfrm>
          <a:off x="0" y="0"/>
          <a:ext cx="2516548" cy="1006619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chemeClr val="tx2"/>
              </a:solidFill>
            </a:rPr>
            <a:t>9 Besuche bei Insgesamt 12 Bewohner*innen</a:t>
          </a:r>
        </a:p>
      </dsp:txBody>
      <dsp:txXfrm>
        <a:off x="0" y="0"/>
        <a:ext cx="2264893" cy="1006619"/>
      </dsp:txXfrm>
    </dsp:sp>
    <dsp:sp modelId="{5C42C5B7-2836-4235-A3C2-7D58745ACF2C}">
      <dsp:nvSpPr>
        <dsp:cNvPr id="0" name=""/>
        <dsp:cNvSpPr/>
      </dsp:nvSpPr>
      <dsp:spPr>
        <a:xfrm>
          <a:off x="1989046" y="15303"/>
          <a:ext cx="2516548" cy="10066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29.09.2021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>
              <a:solidFill>
                <a:schemeClr val="tx2"/>
              </a:solidFill>
            </a:rPr>
            <a:t>Versand der 2. Anschreiben an die Bewohner*innen Ü 80-85</a:t>
          </a:r>
        </a:p>
      </dsp:txBody>
      <dsp:txXfrm>
        <a:off x="2492356" y="15303"/>
        <a:ext cx="1509929" cy="10066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D5B659-6306-40E2-AF30-609125FC3DA7}">
      <dsp:nvSpPr>
        <dsp:cNvPr id="0" name=""/>
        <dsp:cNvSpPr/>
      </dsp:nvSpPr>
      <dsp:spPr>
        <a:xfrm>
          <a:off x="2179" y="148607"/>
          <a:ext cx="1886326" cy="11317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>
              <a:solidFill>
                <a:schemeClr val="accent1"/>
              </a:solidFill>
            </a:rPr>
            <a:t>Erste-Hilfe-Kurs</a:t>
          </a:r>
        </a:p>
      </dsp:txBody>
      <dsp:txXfrm>
        <a:off x="2179" y="148607"/>
        <a:ext cx="1886326" cy="1131795"/>
      </dsp:txXfrm>
    </dsp:sp>
    <dsp:sp modelId="{964C7BB1-4837-4D17-A1C6-323E2D677642}">
      <dsp:nvSpPr>
        <dsp:cNvPr id="0" name=""/>
        <dsp:cNvSpPr/>
      </dsp:nvSpPr>
      <dsp:spPr>
        <a:xfrm>
          <a:off x="2041165" y="149547"/>
          <a:ext cx="1886326" cy="11317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Präventionsschulung</a:t>
          </a:r>
        </a:p>
      </dsp:txBody>
      <dsp:txXfrm>
        <a:off x="2041165" y="149547"/>
        <a:ext cx="1886326" cy="1131795"/>
      </dsp:txXfrm>
    </dsp:sp>
    <dsp:sp modelId="{45F76D49-2C0C-4282-9C5D-467732DA3D22}">
      <dsp:nvSpPr>
        <dsp:cNvPr id="0" name=""/>
        <dsp:cNvSpPr/>
      </dsp:nvSpPr>
      <dsp:spPr>
        <a:xfrm>
          <a:off x="4125141" y="149547"/>
          <a:ext cx="1886326" cy="11317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Malteser Grundausbildung</a:t>
          </a:r>
        </a:p>
      </dsp:txBody>
      <dsp:txXfrm>
        <a:off x="4125141" y="149547"/>
        <a:ext cx="1886326" cy="1131795"/>
      </dsp:txXfrm>
    </dsp:sp>
    <dsp:sp modelId="{A2BFBDEC-A537-4DEB-ABAC-20EDB366A5B0}">
      <dsp:nvSpPr>
        <dsp:cNvPr id="0" name=""/>
        <dsp:cNvSpPr/>
      </dsp:nvSpPr>
      <dsp:spPr>
        <a:xfrm>
          <a:off x="6229234" y="149547"/>
          <a:ext cx="2069790" cy="113179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Kommunikations- und Hausbesuchsschulung</a:t>
          </a:r>
        </a:p>
      </dsp:txBody>
      <dsp:txXfrm>
        <a:off x="6229234" y="149547"/>
        <a:ext cx="2069790" cy="1131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1114979-3A01-4465-BA2C-C73F8CD1F3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BDB128-FBBE-4491-BACE-6F34669555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FDEBC-621D-4D57-A5BC-9155655AF1DC}" type="datetimeFigureOut">
              <a:rPr lang="de-DE" smtClean="0"/>
              <a:t>28.09.2021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214B495-82FB-4F65-BE63-76E94EFAD6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9EBCCB3-5D23-49B6-BF45-02F0182199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85191-3D70-4677-AD2B-730B0B3D9E2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2452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 alt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Mastertextformat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7A1B8D7-E8F6-43E7-A7B6-AE67092DA9B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10744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A1B8D7-E8F6-43E7-A7B6-AE67092DA9BB}" type="slidenum">
              <a:rPr lang="de-DE" altLang="de-DE" smtClean="0"/>
              <a:pPr/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50748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A1B8D7-E8F6-43E7-A7B6-AE67092DA9BB}" type="slidenum">
              <a:rPr kumimoji="0" lang="de-DE" alt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alt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4842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A1B8D7-E8F6-43E7-A7B6-AE67092DA9BB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589073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_Star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0" y="1058863"/>
            <a:ext cx="9144000" cy="408463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15471" y="1985026"/>
            <a:ext cx="3142499" cy="442708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>
              <a:defRPr sz="2400" b="0">
                <a:solidFill>
                  <a:srgbClr val="FF0000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15470" y="2427734"/>
            <a:ext cx="3142800" cy="3667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>
              <a:defRPr sz="2000" b="0" i="1">
                <a:solidFill>
                  <a:schemeClr val="tx2"/>
                </a:solidFill>
                <a:latin typeface="+mj-lt"/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1" name="SmartArt-Platzhalter 2"/>
          <p:cNvSpPr>
            <a:spLocks noGrp="1"/>
          </p:cNvSpPr>
          <p:nvPr>
            <p:ph type="dgm" sz="quarter" idx="16"/>
          </p:nvPr>
        </p:nvSpPr>
        <p:spPr>
          <a:xfrm>
            <a:off x="715471" y="2794000"/>
            <a:ext cx="3142154" cy="46038"/>
          </a:xfrm>
          <a:prstGeom prst="rect">
            <a:avLst/>
          </a:prstGeom>
          <a:solidFill>
            <a:srgbClr val="FF0000"/>
          </a:solidFill>
        </p:spPr>
        <p:txBody>
          <a:bodyPr/>
          <a:lstStyle/>
          <a:p>
            <a:r>
              <a:rPr lang="de-DE"/>
              <a:t>Klicken Sie auf das Symbol, um die SmartArt-Grafik hinzuzufügen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1488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a_Inhalt_Universalplatz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/>
          <p:cNvSpPr>
            <a:spLocks noGrp="1"/>
          </p:cNvSpPr>
          <p:nvPr>
            <p:ph sz="quarter" idx="10"/>
          </p:nvPr>
        </p:nvSpPr>
        <p:spPr>
          <a:xfrm>
            <a:off x="611232" y="774607"/>
            <a:ext cx="6841088" cy="439025"/>
          </a:xfrm>
          <a:prstGeom prst="rect">
            <a:avLst/>
          </a:prstGeom>
        </p:spPr>
        <p:txBody>
          <a:bodyPr/>
          <a:lstStyle>
            <a:lvl1pPr>
              <a:defRPr sz="2400" b="0"/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1"/>
          </p:nvPr>
        </p:nvSpPr>
        <p:spPr>
          <a:xfrm>
            <a:off x="611560" y="1681672"/>
            <a:ext cx="7920880" cy="2751137"/>
          </a:xfrm>
          <a:prstGeom prst="rect">
            <a:avLst/>
          </a:prstGeom>
        </p:spPr>
        <p:txBody>
          <a:bodyPr/>
          <a:lstStyle>
            <a:lvl1pPr marL="0" indent="0"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12"/>
          </p:nvPr>
        </p:nvSpPr>
        <p:spPr>
          <a:xfrm>
            <a:off x="611232" y="1213632"/>
            <a:ext cx="6841088" cy="357464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tx2"/>
                </a:solidFill>
              </a:defRPr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0139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b_Inhalt_Bildplatz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/>
          <p:cNvSpPr>
            <a:spLocks noGrp="1"/>
          </p:cNvSpPr>
          <p:nvPr>
            <p:ph sz="quarter" idx="10"/>
          </p:nvPr>
        </p:nvSpPr>
        <p:spPr>
          <a:xfrm>
            <a:off x="611232" y="774607"/>
            <a:ext cx="6841088" cy="439025"/>
          </a:xfrm>
          <a:prstGeom prst="rect">
            <a:avLst/>
          </a:prstGeom>
        </p:spPr>
        <p:txBody>
          <a:bodyPr/>
          <a:lstStyle>
            <a:lvl1pPr>
              <a:defRPr sz="2400" b="0"/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sz="quarter" idx="12"/>
          </p:nvPr>
        </p:nvSpPr>
        <p:spPr>
          <a:xfrm>
            <a:off x="611232" y="1213632"/>
            <a:ext cx="6841088" cy="357464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tx2"/>
                </a:solidFill>
              </a:defRPr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Bildplatzhalter 3"/>
          <p:cNvSpPr>
            <a:spLocks noGrp="1"/>
          </p:cNvSpPr>
          <p:nvPr>
            <p:ph type="pic" sz="quarter" idx="13"/>
          </p:nvPr>
        </p:nvSpPr>
        <p:spPr>
          <a:xfrm>
            <a:off x="611188" y="1681163"/>
            <a:ext cx="7921625" cy="2751137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0277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a_Inhalt_2_Universalplatz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Inhaltsplatzhalter 2"/>
          <p:cNvSpPr>
            <a:spLocks noGrp="1"/>
          </p:cNvSpPr>
          <p:nvPr>
            <p:ph sz="quarter" idx="10"/>
          </p:nvPr>
        </p:nvSpPr>
        <p:spPr>
          <a:xfrm>
            <a:off x="611232" y="774607"/>
            <a:ext cx="6841088" cy="439025"/>
          </a:xfrm>
          <a:prstGeom prst="rect">
            <a:avLst/>
          </a:prstGeom>
        </p:spPr>
        <p:txBody>
          <a:bodyPr/>
          <a:lstStyle>
            <a:lvl1pPr>
              <a:defRPr sz="2400" b="0"/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Inhaltsplatzhalter 2"/>
          <p:cNvSpPr>
            <a:spLocks noGrp="1"/>
          </p:cNvSpPr>
          <p:nvPr>
            <p:ph sz="quarter" idx="11"/>
          </p:nvPr>
        </p:nvSpPr>
        <p:spPr>
          <a:xfrm>
            <a:off x="611560" y="1681672"/>
            <a:ext cx="3816424" cy="2751137"/>
          </a:xfrm>
          <a:prstGeom prst="rect">
            <a:avLst/>
          </a:prstGeom>
        </p:spPr>
        <p:txBody>
          <a:bodyPr/>
          <a:lstStyle>
            <a:lvl1pPr marL="0" indent="0"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7" name="Inhaltsplatzhalter 2"/>
          <p:cNvSpPr>
            <a:spLocks noGrp="1"/>
          </p:cNvSpPr>
          <p:nvPr>
            <p:ph sz="quarter" idx="12"/>
          </p:nvPr>
        </p:nvSpPr>
        <p:spPr>
          <a:xfrm>
            <a:off x="611232" y="1213632"/>
            <a:ext cx="6841088" cy="357464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tx2"/>
                </a:solidFill>
              </a:defRPr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Inhaltsplatzhalter 2"/>
          <p:cNvSpPr>
            <a:spLocks noGrp="1"/>
          </p:cNvSpPr>
          <p:nvPr>
            <p:ph sz="quarter" idx="13"/>
          </p:nvPr>
        </p:nvSpPr>
        <p:spPr>
          <a:xfrm>
            <a:off x="4716016" y="1681672"/>
            <a:ext cx="3816424" cy="2751137"/>
          </a:xfrm>
          <a:prstGeom prst="rect">
            <a:avLst/>
          </a:prstGeom>
        </p:spPr>
        <p:txBody>
          <a:bodyPr/>
          <a:lstStyle>
            <a:lvl1pPr marL="0" indent="0"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550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_Inhalt_2_Bildplatz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Inhaltsplatzhalter 2"/>
          <p:cNvSpPr>
            <a:spLocks noGrp="1"/>
          </p:cNvSpPr>
          <p:nvPr>
            <p:ph sz="quarter" idx="10"/>
          </p:nvPr>
        </p:nvSpPr>
        <p:spPr>
          <a:xfrm>
            <a:off x="611232" y="774607"/>
            <a:ext cx="6841088" cy="439025"/>
          </a:xfrm>
          <a:prstGeom prst="rect">
            <a:avLst/>
          </a:prstGeom>
        </p:spPr>
        <p:txBody>
          <a:bodyPr/>
          <a:lstStyle>
            <a:lvl1pPr>
              <a:defRPr sz="2400" b="0"/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7" name="Inhaltsplatzhalter 2"/>
          <p:cNvSpPr>
            <a:spLocks noGrp="1"/>
          </p:cNvSpPr>
          <p:nvPr>
            <p:ph sz="quarter" idx="12"/>
          </p:nvPr>
        </p:nvSpPr>
        <p:spPr>
          <a:xfrm>
            <a:off x="611232" y="1213632"/>
            <a:ext cx="6841088" cy="357464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tx2"/>
                </a:solidFill>
              </a:defRPr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4"/>
          </p:nvPr>
        </p:nvSpPr>
        <p:spPr>
          <a:xfrm>
            <a:off x="611188" y="1681163"/>
            <a:ext cx="3816350" cy="2751137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5"/>
          </p:nvPr>
        </p:nvSpPr>
        <p:spPr>
          <a:xfrm>
            <a:off x="4716016" y="1690689"/>
            <a:ext cx="3816350" cy="2751137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315827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a_Inhalt_3_Universalplatz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nhaltsplatzhalter 2"/>
          <p:cNvSpPr>
            <a:spLocks noGrp="1"/>
          </p:cNvSpPr>
          <p:nvPr>
            <p:ph sz="quarter" idx="10"/>
          </p:nvPr>
        </p:nvSpPr>
        <p:spPr>
          <a:xfrm>
            <a:off x="611232" y="774607"/>
            <a:ext cx="6841088" cy="439025"/>
          </a:xfrm>
          <a:prstGeom prst="rect">
            <a:avLst/>
          </a:prstGeom>
        </p:spPr>
        <p:txBody>
          <a:bodyPr/>
          <a:lstStyle>
            <a:lvl1pPr>
              <a:defRPr sz="2400" b="0"/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Inhaltsplatzhalter 2"/>
          <p:cNvSpPr>
            <a:spLocks noGrp="1"/>
          </p:cNvSpPr>
          <p:nvPr>
            <p:ph sz="quarter" idx="11"/>
          </p:nvPr>
        </p:nvSpPr>
        <p:spPr>
          <a:xfrm>
            <a:off x="611560" y="1681672"/>
            <a:ext cx="2520280" cy="2751137"/>
          </a:xfrm>
          <a:prstGeom prst="rect">
            <a:avLst/>
          </a:prstGeom>
        </p:spPr>
        <p:txBody>
          <a:bodyPr/>
          <a:lstStyle>
            <a:lvl1pPr marL="0" indent="0"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3" name="Inhaltsplatzhalter 2"/>
          <p:cNvSpPr>
            <a:spLocks noGrp="1"/>
          </p:cNvSpPr>
          <p:nvPr>
            <p:ph sz="quarter" idx="12"/>
          </p:nvPr>
        </p:nvSpPr>
        <p:spPr>
          <a:xfrm>
            <a:off x="611232" y="1213632"/>
            <a:ext cx="6841088" cy="357464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tx2"/>
                </a:solidFill>
              </a:defRPr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7" name="Inhaltsplatzhalter 2"/>
          <p:cNvSpPr>
            <a:spLocks noGrp="1"/>
          </p:cNvSpPr>
          <p:nvPr>
            <p:ph sz="quarter" idx="13"/>
          </p:nvPr>
        </p:nvSpPr>
        <p:spPr>
          <a:xfrm>
            <a:off x="6012160" y="1681672"/>
            <a:ext cx="2520280" cy="2751137"/>
          </a:xfrm>
          <a:prstGeom prst="rect">
            <a:avLst/>
          </a:prstGeom>
        </p:spPr>
        <p:txBody>
          <a:bodyPr/>
          <a:lstStyle>
            <a:lvl1pPr marL="0" indent="0"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8" name="Inhaltsplatzhalter 2"/>
          <p:cNvSpPr>
            <a:spLocks noGrp="1"/>
          </p:cNvSpPr>
          <p:nvPr>
            <p:ph sz="quarter" idx="14"/>
          </p:nvPr>
        </p:nvSpPr>
        <p:spPr>
          <a:xfrm>
            <a:off x="3311860" y="1681672"/>
            <a:ext cx="2520280" cy="2751137"/>
          </a:xfrm>
          <a:prstGeom prst="rect">
            <a:avLst/>
          </a:prstGeom>
        </p:spPr>
        <p:txBody>
          <a:bodyPr/>
          <a:lstStyle>
            <a:lvl1pPr marL="0" indent="0"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853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b_Inhalt_3_Bildplatz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nhaltsplatzhalter 2"/>
          <p:cNvSpPr>
            <a:spLocks noGrp="1"/>
          </p:cNvSpPr>
          <p:nvPr>
            <p:ph sz="quarter" idx="10"/>
          </p:nvPr>
        </p:nvSpPr>
        <p:spPr>
          <a:xfrm>
            <a:off x="611232" y="774607"/>
            <a:ext cx="6841088" cy="439025"/>
          </a:xfrm>
          <a:prstGeom prst="rect">
            <a:avLst/>
          </a:prstGeom>
        </p:spPr>
        <p:txBody>
          <a:bodyPr/>
          <a:lstStyle>
            <a:lvl1pPr>
              <a:defRPr sz="2400" b="0"/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Inhaltsplatzhalter 2"/>
          <p:cNvSpPr>
            <a:spLocks noGrp="1"/>
          </p:cNvSpPr>
          <p:nvPr>
            <p:ph sz="quarter" idx="12"/>
          </p:nvPr>
        </p:nvSpPr>
        <p:spPr>
          <a:xfrm>
            <a:off x="611232" y="1213632"/>
            <a:ext cx="6841088" cy="357464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tx2"/>
                </a:solidFill>
              </a:defRPr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5"/>
          </p:nvPr>
        </p:nvSpPr>
        <p:spPr>
          <a:xfrm>
            <a:off x="611188" y="1681163"/>
            <a:ext cx="2520950" cy="2751137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6"/>
          </p:nvPr>
        </p:nvSpPr>
        <p:spPr>
          <a:xfrm>
            <a:off x="3311525" y="1681672"/>
            <a:ext cx="2520950" cy="2751137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7"/>
          </p:nvPr>
        </p:nvSpPr>
        <p:spPr>
          <a:xfrm>
            <a:off x="6012160" y="1681672"/>
            <a:ext cx="2520950" cy="2751137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349526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/>
          <p:cNvSpPr>
            <a:spLocks noGrp="1"/>
          </p:cNvSpPr>
          <p:nvPr>
            <p:ph sz="quarter" idx="10"/>
          </p:nvPr>
        </p:nvSpPr>
        <p:spPr>
          <a:xfrm>
            <a:off x="611232" y="774607"/>
            <a:ext cx="6841088" cy="439025"/>
          </a:xfrm>
          <a:prstGeom prst="rect">
            <a:avLst/>
          </a:prstGeom>
        </p:spPr>
        <p:txBody>
          <a:bodyPr/>
          <a:lstStyle>
            <a:lvl1pPr>
              <a:defRPr sz="2400" b="0"/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1"/>
          </p:nvPr>
        </p:nvSpPr>
        <p:spPr>
          <a:xfrm>
            <a:off x="611560" y="1681672"/>
            <a:ext cx="7920880" cy="2751137"/>
          </a:xfrm>
          <a:prstGeom prst="rect">
            <a:avLst/>
          </a:prstGeom>
        </p:spPr>
        <p:txBody>
          <a:bodyPr/>
          <a:lstStyle>
            <a:lvl1pPr marL="0" indent="0"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12"/>
          </p:nvPr>
        </p:nvSpPr>
        <p:spPr>
          <a:xfrm>
            <a:off x="611232" y="1213632"/>
            <a:ext cx="6841088" cy="357464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chemeClr val="tx2"/>
                </a:solidFill>
              </a:defRPr>
            </a:lvl1pPr>
            <a:lvl2pPr marL="0" indent="0">
              <a:buNone/>
              <a:defRPr sz="1800" b="1">
                <a:solidFill>
                  <a:schemeClr val="tx2"/>
                </a:solidFill>
              </a:defRPr>
            </a:lvl2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54229EC5-24A4-4F85-82CD-315AA4E8ECA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843808" y="4767263"/>
            <a:ext cx="3086100" cy="274637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699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9C438-EE7D-400E-B014-ED1C21FB7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99543"/>
            <a:ext cx="7902000" cy="79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F0130DF-89C0-4CC4-9454-BEF3426C9321}"/>
              </a:ext>
            </a:extLst>
          </p:cNvPr>
          <p:cNvSpPr txBox="1"/>
          <p:nvPr userDrawn="1"/>
        </p:nvSpPr>
        <p:spPr>
          <a:xfrm>
            <a:off x="628649" y="1851672"/>
            <a:ext cx="7900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5208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99676"/>
            <a:ext cx="1440000" cy="427195"/>
          </a:xfrm>
          <a:prstGeom prst="rect">
            <a:avLst/>
          </a:prstGeom>
        </p:spPr>
      </p:pic>
      <p:cxnSp>
        <p:nvCxnSpPr>
          <p:cNvPr id="5" name="Gerade Verbindung 4"/>
          <p:cNvCxnSpPr/>
          <p:nvPr/>
        </p:nvCxnSpPr>
        <p:spPr bwMode="auto">
          <a:xfrm>
            <a:off x="621135" y="4680757"/>
            <a:ext cx="209746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feld 5"/>
          <p:cNvSpPr txBox="1"/>
          <p:nvPr/>
        </p:nvSpPr>
        <p:spPr>
          <a:xfrm>
            <a:off x="621134" y="4690991"/>
            <a:ext cx="38068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tx2"/>
                </a:solidFill>
                <a:latin typeface="+mn-lt"/>
              </a:rPr>
              <a:t>Malteser Hilfsdienst e.V. / </a:t>
            </a:r>
            <a:fld id="{CBDAF3C7-18DC-43AE-95BC-E9B71B814F81}" type="datetime1">
              <a:rPr lang="de-DE" sz="800" smtClean="0">
                <a:solidFill>
                  <a:schemeClr val="tx2"/>
                </a:solidFill>
                <a:latin typeface="+mn-lt"/>
              </a:rPr>
              <a:t>28.09.2021</a:t>
            </a:fld>
            <a:r>
              <a:rPr lang="de-DE" sz="800" dirty="0">
                <a:solidFill>
                  <a:schemeClr val="tx2"/>
                </a:solidFill>
                <a:latin typeface="+mn-lt"/>
              </a:rPr>
              <a:t> / Miteinander-Füreinander / Seite </a:t>
            </a:r>
            <a:fld id="{3373057D-EB14-424F-A5CA-5FCF4AA05AD7}" type="slidenum">
              <a:rPr lang="de-DE" sz="800" smtClean="0">
                <a:solidFill>
                  <a:schemeClr val="tx2"/>
                </a:solidFill>
                <a:latin typeface="+mn-lt"/>
              </a:rPr>
              <a:t>‹Nr.›</a:t>
            </a:fld>
            <a:r>
              <a:rPr lang="de-DE" sz="800" dirty="0">
                <a:solidFill>
                  <a:schemeClr val="tx2"/>
                </a:solidFill>
                <a:latin typeface="+mn-lt"/>
              </a:rPr>
              <a:t>  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445004" y="4690990"/>
            <a:ext cx="363600" cy="32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z="800" dirty="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9" r:id="rId3"/>
    <p:sldLayoutId id="2147483656" r:id="rId4"/>
    <p:sldLayoutId id="2147483658" r:id="rId5"/>
    <p:sldLayoutId id="2147483652" r:id="rId6"/>
    <p:sldLayoutId id="2147483657" r:id="rId7"/>
    <p:sldLayoutId id="2147483660" r:id="rId8"/>
    <p:sldLayoutId id="2147483661" r:id="rId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D092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D0921"/>
          </a:solidFill>
          <a:latin typeface="Arial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D0921"/>
          </a:solidFill>
          <a:latin typeface="Arial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D0921"/>
          </a:solidFill>
          <a:latin typeface="Arial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D0921"/>
          </a:solidFill>
          <a:latin typeface="Arial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D0921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D0921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D0921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D0921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D0921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 descr="Ein Bild, das Person, draußen, Kuchen, Frau enthält.&#10;&#10;Automatisch generierte Beschreibung">
            <a:extLst>
              <a:ext uri="{FF2B5EF4-FFF2-40B4-BE49-F238E27FC236}">
                <a16:creationId xmlns:a16="http://schemas.microsoft.com/office/drawing/2014/main" id="{5F793CC1-26C8-4A91-988B-E7183E1ACBD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0" b="24472"/>
          <a:stretch/>
        </p:blipFill>
        <p:spPr>
          <a:xfrm>
            <a:off x="0" y="1217851"/>
            <a:ext cx="9144000" cy="3926117"/>
          </a:xfr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DB698B-EC5E-4E40-8528-68FC2F50D5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534" y="3430319"/>
            <a:ext cx="3960442" cy="461167"/>
          </a:xfrm>
        </p:spPr>
        <p:txBody>
          <a:bodyPr/>
          <a:lstStyle/>
          <a:p>
            <a:r>
              <a:rPr lang="de-DE" b="1" dirty="0"/>
              <a:t>Miteinander – Füreinander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EFD937-CAD4-4A0C-9460-DA480B8F7F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5" y="3864322"/>
            <a:ext cx="3960441" cy="392128"/>
          </a:xfrm>
        </p:spPr>
        <p:txBody>
          <a:bodyPr>
            <a:normAutofit lnSpcReduction="10000"/>
          </a:bodyPr>
          <a:lstStyle/>
          <a:p>
            <a:r>
              <a:rPr lang="de-DE" dirty="0"/>
              <a:t>Kontakt und Gemeinschaft im Alter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50D24E23-BCD0-4F3E-82BB-406B37FCC9B7}"/>
              </a:ext>
            </a:extLst>
          </p:cNvPr>
          <p:cNvCxnSpPr>
            <a:cxnSpLocks/>
          </p:cNvCxnSpPr>
          <p:nvPr/>
        </p:nvCxnSpPr>
        <p:spPr bwMode="auto">
          <a:xfrm>
            <a:off x="395536" y="4238135"/>
            <a:ext cx="3960440" cy="28953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" name="Grafik 9">
            <a:extLst>
              <a:ext uri="{FF2B5EF4-FFF2-40B4-BE49-F238E27FC236}">
                <a16:creationId xmlns:a16="http://schemas.microsoft.com/office/drawing/2014/main" id="{6B7EA4D9-B54B-4641-B0BD-4AAD2191B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95" y="182396"/>
            <a:ext cx="1944216" cy="91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63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5BC463E-F76E-4376-A548-0DA6EDB3D802}"/>
              </a:ext>
            </a:extLst>
          </p:cNvPr>
          <p:cNvSpPr txBox="1">
            <a:spLocks/>
          </p:cNvSpPr>
          <p:nvPr/>
        </p:nvSpPr>
        <p:spPr>
          <a:xfrm>
            <a:off x="539552" y="1491630"/>
            <a:ext cx="6048672" cy="273630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2"/>
                </a:solidFill>
                <a:latin typeface="+mn-lt"/>
                <a:ea typeface="ＭＳ Ｐゴシック" pitchFamily="1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pPr marL="889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Projektzeitraum: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 01.07.2020 bis 31.12.2024 </a:t>
            </a:r>
          </a:p>
          <a:p>
            <a:pPr marL="889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Bundesweit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 112 Standorte</a:t>
            </a:r>
          </a:p>
          <a:p>
            <a:pPr marL="88900" lvl="0">
              <a:defRPr/>
            </a:pPr>
            <a:r>
              <a:rPr lang="de-DE" sz="1400" dirty="0">
                <a:latin typeface="+mj-lt"/>
              </a:rPr>
              <a:t>Gefördert durch das </a:t>
            </a:r>
            <a:r>
              <a:rPr lang="de-DE" sz="1400" b="1" dirty="0">
                <a:latin typeface="+mj-lt"/>
              </a:rPr>
              <a:t>Bundesministerium für Familie, Senioren, Frauen und Jugend </a:t>
            </a:r>
            <a:endParaRPr kumimoji="0" lang="de-DE" sz="1400" b="1" i="0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</a:endParaRPr>
          </a:p>
          <a:p>
            <a:pPr marL="88900"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900" algn="l"/>
              </a:tabLst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Unterschiedliche Teil-Projekte</a:t>
            </a:r>
          </a:p>
          <a:p>
            <a:pPr marL="627063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627063" algn="l"/>
              </a:tabLst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Angebote </a:t>
            </a:r>
          </a:p>
          <a:p>
            <a:pPr marL="896938" marR="0" lvl="2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 zur persönlichen Begleitung</a:t>
            </a:r>
          </a:p>
          <a:p>
            <a:pPr marL="896938" marR="0" lvl="2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 zur telefonischen Begleitung</a:t>
            </a:r>
          </a:p>
          <a:p>
            <a:pPr marL="896938" marR="0" lvl="2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 zur Steigerung der Mobilität in Alltag und Freizeit</a:t>
            </a:r>
          </a:p>
          <a:p>
            <a:pPr marL="896938" marR="0" lvl="2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177800" algn="l"/>
              </a:tabLst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 zur Förderung der Gemeinschaft und Geselligkeit</a:t>
            </a:r>
          </a:p>
          <a:p>
            <a:pPr marL="896938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 Angebotsnetz im Stadtteil / in der Region</a:t>
            </a:r>
          </a:p>
          <a:p>
            <a:pPr marL="896938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 Hausbesuch als Informationsdienst für Senior*innen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alatino Linotype"/>
            </a:endParaRPr>
          </a:p>
          <a:p>
            <a:pPr marL="88900"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Zielgruppe: </a:t>
            </a:r>
          </a:p>
          <a:p>
            <a:pPr marL="88900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/>
              </a:rPr>
              <a:t>Senior*innen ab ca. 70 Jahre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DB85ABF-87C2-4F0D-8EA6-51B0DFF34BE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2872" y="1728227"/>
            <a:ext cx="1993584" cy="2376264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A116449-50E9-44C6-B651-C88B36D834FB}"/>
              </a:ext>
            </a:extLst>
          </p:cNvPr>
          <p:cNvSpPr txBox="1">
            <a:spLocks/>
          </p:cNvSpPr>
          <p:nvPr/>
        </p:nvSpPr>
        <p:spPr>
          <a:xfrm>
            <a:off x="628650" y="699542"/>
            <a:ext cx="7902000" cy="57606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CD092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CD0921"/>
                </a:solidFill>
                <a:latin typeface="Arial" charset="0"/>
                <a:ea typeface="ＭＳ Ｐゴシック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CD0921"/>
                </a:solidFill>
                <a:latin typeface="Arial" charset="0"/>
                <a:ea typeface="ＭＳ Ｐゴシック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CD0921"/>
                </a:solidFill>
                <a:latin typeface="Arial" charset="0"/>
                <a:ea typeface="ＭＳ Ｐゴシック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CD0921"/>
                </a:solidFill>
                <a:latin typeface="Arial" charset="0"/>
                <a:ea typeface="ＭＳ Ｐゴシック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CD0921"/>
                </a:solidFill>
                <a:latin typeface="Arial" charset="0"/>
                <a:ea typeface="ＭＳ Ｐゴシック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CD0921"/>
                </a:solidFill>
                <a:latin typeface="Arial" charset="0"/>
                <a:ea typeface="ＭＳ Ｐゴシック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CD0921"/>
                </a:solidFill>
                <a:latin typeface="Arial" charset="0"/>
                <a:ea typeface="ＭＳ Ｐゴシック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CD092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marL="360363" indent="-360363" eaLnBrk="0" hangingPunct="0"/>
            <a:r>
              <a:rPr lang="de-DE" sz="2000" kern="1200" dirty="0">
                <a:solidFill>
                  <a:srgbClr val="FF0000"/>
                </a:solidFill>
                <a:ea typeface="ＭＳ Ｐゴシック" pitchFamily="1" charset="-128"/>
                <a:cs typeface="+mn-cs"/>
              </a:rPr>
              <a:t>Miteinander – Füreinander</a:t>
            </a:r>
            <a:endParaRPr lang="de-DE" sz="2400" b="0" dirty="0">
              <a:solidFill>
                <a:srgbClr val="FF0000"/>
              </a:solidFill>
              <a:ea typeface="ＭＳ Ｐゴシック" pitchFamily="1" charset="-128"/>
              <a:cs typeface="+mn-cs"/>
            </a:endParaRPr>
          </a:p>
          <a:p>
            <a:pPr marL="360363" indent="-360363" eaLnBrk="0" hangingPunct="0"/>
            <a:r>
              <a:rPr lang="de-DE" sz="1400" b="0" i="1" kern="1200" dirty="0">
                <a:solidFill>
                  <a:srgbClr val="000000"/>
                </a:solidFill>
                <a:ea typeface="ＭＳ Ｐゴシック" pitchFamily="1" charset="-128"/>
              </a:rPr>
              <a:t>	Daten und Fakten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20684458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D93C1A8-CAD8-4EE6-AC84-7E050229547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3791744" y="6356351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378" rtl="0" eaLnBrk="1" latinLnBrk="0" hangingPunct="1">
              <a:defRPr lang="de-DE" sz="1067" kern="1200" dirty="0" smtClean="0">
                <a:solidFill>
                  <a:schemeClr val="tx2"/>
                </a:solidFill>
                <a:latin typeface="+mn-lt"/>
                <a:ea typeface="ＭＳ Ｐゴシック" pitchFamily="1" charset="-128"/>
                <a:cs typeface="+mn-cs"/>
              </a:defRPr>
            </a:lvl1pPr>
            <a:lvl2pPr marL="45718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8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2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55"/>
            <a:endParaRPr lang="de-DE" dirty="0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1F4A55-FB6C-49B6-95E9-D14736CC18B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 defTabSz="914355"/>
            <a:endParaRPr lang="de-DE" dirty="0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EB17C3-A6D4-456E-B55A-75BF854A62B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defTabSz="914355"/>
            <a:fld id="{1E620819-2A58-4553-9D99-971782925CBB}" type="slidenum">
              <a:rPr lang="de-DE">
                <a:solidFill>
                  <a:srgbClr val="000000"/>
                </a:solidFill>
                <a:latin typeface="Palatino Linotype"/>
              </a:rPr>
              <a:pPr defTabSz="914355"/>
              <a:t>2</a:t>
            </a:fld>
            <a:endParaRPr lang="de-DE" dirty="0">
              <a:solidFill>
                <a:srgbClr val="000000"/>
              </a:solidFill>
              <a:latin typeface="Palatino Linotype"/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A632FF5-372C-43B1-A689-3514FCD07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31413"/>
            <a:ext cx="6515100" cy="897337"/>
          </a:xfrm>
        </p:spPr>
        <p:txBody>
          <a:bodyPr/>
          <a:lstStyle/>
          <a:p>
            <a:pPr marL="360345" indent="-360345" eaLnBrk="0" hangingPunct="0">
              <a:lnSpc>
                <a:spcPct val="150000"/>
              </a:lnSpc>
              <a:spcAft>
                <a:spcPts val="600"/>
              </a:spcAft>
            </a:pPr>
            <a:r>
              <a:rPr lang="de-DE" sz="2000" kern="1200" dirty="0">
                <a:solidFill>
                  <a:srgbClr val="FF0000"/>
                </a:solidFill>
                <a:ea typeface="ＭＳ Ｐゴシック" pitchFamily="1" charset="-128"/>
                <a:cs typeface="+mn-cs"/>
              </a:rPr>
              <a:t>Ziele und Ansatz Malteser Hausbesuch </a:t>
            </a:r>
            <a:br>
              <a:rPr lang="de-DE" sz="2000" b="0" kern="1200" dirty="0">
                <a:solidFill>
                  <a:srgbClr val="FF0000"/>
                </a:solidFill>
                <a:ea typeface="ＭＳ Ｐゴシック" pitchFamily="1" charset="-128"/>
                <a:cs typeface="+mn-cs"/>
              </a:rPr>
            </a:br>
            <a:r>
              <a:rPr lang="de-DE" sz="1400" b="0" i="1" dirty="0">
                <a:solidFill>
                  <a:schemeClr val="accent6"/>
                </a:solidFill>
                <a:ea typeface="ＭＳ Ｐゴシック" pitchFamily="1" charset="-128"/>
                <a:sym typeface="Wingdings" panose="05000000000000000000" pitchFamily="2" charset="2"/>
              </a:rPr>
              <a:t> Lebensqualität und Wohlergehen im Alter sicherstellen</a:t>
            </a:r>
            <a:br>
              <a:rPr lang="de-DE" sz="1350" i="1" dirty="0">
                <a:solidFill>
                  <a:srgbClr val="262626"/>
                </a:solidFill>
                <a:ea typeface="ＭＳ Ｐゴシック" pitchFamily="1" charset="-128"/>
              </a:rPr>
            </a:br>
            <a:br>
              <a:rPr lang="de-DE" sz="2800" b="0" kern="1200" dirty="0">
                <a:solidFill>
                  <a:srgbClr val="FF0000"/>
                </a:solidFill>
                <a:ea typeface="ＭＳ Ｐゴシック" pitchFamily="1" charset="-128"/>
                <a:cs typeface="+mn-cs"/>
              </a:rPr>
            </a:br>
            <a:br>
              <a:rPr lang="de-DE" sz="2000" b="0" kern="1200" dirty="0">
                <a:solidFill>
                  <a:srgbClr val="FF0000"/>
                </a:solidFill>
                <a:latin typeface="Arial" charset="0"/>
                <a:ea typeface="ＭＳ Ｐゴシック" pitchFamily="1" charset="-128"/>
                <a:cs typeface="+mn-cs"/>
              </a:rPr>
            </a:b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28DBA1B-C1EE-4636-A966-CBBF47038BD1}"/>
              </a:ext>
            </a:extLst>
          </p:cNvPr>
          <p:cNvSpPr txBox="1"/>
          <p:nvPr/>
        </p:nvSpPr>
        <p:spPr>
          <a:xfrm>
            <a:off x="606363" y="1645340"/>
            <a:ext cx="4253669" cy="26446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1442" indent="-171442" defTabSz="91435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262626"/>
                </a:solidFill>
                <a:latin typeface="Palatino Linotype"/>
              </a:rPr>
              <a:t>Kontakt zu allen in der eigenen Häuslichkeit lebenden Seniorinnen und Senioren ab 75 Jahren</a:t>
            </a:r>
            <a:endParaRPr lang="de-DE" sz="1400" dirty="0">
              <a:solidFill>
                <a:srgbClr val="262626"/>
              </a:solidFill>
              <a:highlight>
                <a:srgbClr val="FFFF00"/>
              </a:highlight>
              <a:latin typeface="Palatino Linotype"/>
            </a:endParaRPr>
          </a:p>
          <a:p>
            <a:pPr marL="171442" indent="-171442" defTabSz="91435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262626"/>
                </a:solidFill>
                <a:latin typeface="Palatino Linotype"/>
              </a:rPr>
              <a:t>Versorgen der Besuchten mit Informationen </a:t>
            </a:r>
          </a:p>
          <a:p>
            <a:pPr marL="171442" indent="-171442" defTabSz="91435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262626"/>
                </a:solidFill>
                <a:latin typeface="Palatino Linotype"/>
              </a:rPr>
              <a:t>Vermitteln von Unterstützungsleistungen</a:t>
            </a:r>
          </a:p>
          <a:p>
            <a:pPr marL="171442" indent="-171442" defTabSz="91435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262626"/>
                </a:solidFill>
                <a:latin typeface="Palatino Linotype"/>
              </a:rPr>
              <a:t>Vernetzen der verschiedenen Akteure im Sozialraum</a:t>
            </a:r>
          </a:p>
          <a:p>
            <a:pPr marL="171442" indent="-171442" defTabSz="91435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rgbClr val="262626"/>
                </a:solidFill>
                <a:latin typeface="Palatino Linotype"/>
              </a:rPr>
              <a:t>Sensibilisieren für und enttabuisieren von Einsamkeit und Altersarmut</a:t>
            </a:r>
          </a:p>
        </p:txBody>
      </p:sp>
      <p:pic>
        <p:nvPicPr>
          <p:cNvPr id="7" name="Grafik 6" descr="Ein Bild, das Text enthält.&#10;&#10;Mit sehr hoher Zuverlässigkeit generierte Beschreibung">
            <a:extLst>
              <a:ext uri="{FF2B5EF4-FFF2-40B4-BE49-F238E27FC236}">
                <a16:creationId xmlns:a16="http://schemas.microsoft.com/office/drawing/2014/main" id="{17EE7937-A1C7-4AA0-B315-59574A811A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0"/>
          <a:stretch/>
        </p:blipFill>
        <p:spPr>
          <a:xfrm>
            <a:off x="4765737" y="1777227"/>
            <a:ext cx="3897464" cy="1937524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085CC71-77E9-498B-A7B7-7DF34C4F7DBD}"/>
              </a:ext>
            </a:extLst>
          </p:cNvPr>
          <p:cNvSpPr txBox="1"/>
          <p:nvPr/>
        </p:nvSpPr>
        <p:spPr>
          <a:xfrm>
            <a:off x="64" y="8723"/>
            <a:ext cx="28803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378"/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27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sz="2000" b="1" dirty="0">
                <a:solidFill>
                  <a:srgbClr val="FF0000"/>
                </a:solidFill>
              </a:rPr>
              <a:t>Zielgruppe</a:t>
            </a:r>
          </a:p>
          <a:p>
            <a:r>
              <a:rPr lang="de-DE" sz="1400" i="1" kern="1200" dirty="0">
                <a:solidFill>
                  <a:srgbClr val="000000"/>
                </a:solidFill>
                <a:ea typeface="ＭＳ Ｐゴシック" pitchFamily="1" charset="-128"/>
              </a:rPr>
              <a:t>	Ausgangslage</a:t>
            </a:r>
            <a:endParaRPr lang="de-DE" sz="1400" dirty="0"/>
          </a:p>
          <a:p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C9305C6-4906-4C16-9D9E-7FCDED563BD8}"/>
              </a:ext>
            </a:extLst>
          </p:cNvPr>
          <p:cNvSpPr txBox="1"/>
          <p:nvPr/>
        </p:nvSpPr>
        <p:spPr>
          <a:xfrm>
            <a:off x="539552" y="1823554"/>
            <a:ext cx="4966678" cy="1460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Palatino Linotype"/>
              </a:rPr>
              <a:t>Insgesamt leben 2.061 Senior*innen ab 70 Jahren in den Quartieren der Gelsenkirchener</a:t>
            </a:r>
            <a:r>
              <a:rPr kumimoji="0" lang="de-DE" sz="1400" b="0" i="0" u="none" strike="noStrike" kern="0" cap="none" spc="0" normalizeH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Palatino Linotype"/>
              </a:rPr>
              <a:t> 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Palatino Linotype"/>
              </a:rPr>
              <a:t>Alt- und Neustadt</a:t>
            </a:r>
          </a:p>
          <a:p>
            <a:pPr marL="171450" marR="0" lvl="0" indent="-17145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Palatino Linotype"/>
              </a:rPr>
              <a:t>Besuchsbeginn mit der ältesten Zielgruppe, dann Ausweitung in die jüngeren Gruppen</a:t>
            </a:r>
          </a:p>
          <a:p>
            <a:pPr marL="171450" marR="0" lvl="0" indent="-17145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sz="1400" kern="0" dirty="0">
                <a:solidFill>
                  <a:srgbClr val="262626"/>
                </a:solidFill>
                <a:latin typeface="Palatino Linotype"/>
              </a:rPr>
              <a:t>(Zahlen Stand April 2021)</a:t>
            </a:r>
          </a:p>
        </p:txBody>
      </p:sp>
      <p:pic>
        <p:nvPicPr>
          <p:cNvPr id="6" name="Grafik 5" descr="Umschlag öffnen">
            <a:extLst>
              <a:ext uri="{FF2B5EF4-FFF2-40B4-BE49-F238E27FC236}">
                <a16:creationId xmlns:a16="http://schemas.microsoft.com/office/drawing/2014/main" id="{DD13B89F-85F3-4801-AB9F-3A70995A4A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98622" y="2724789"/>
            <a:ext cx="914400" cy="914400"/>
          </a:xfrm>
          <a:prstGeom prst="rect">
            <a:avLst/>
          </a:prstGeom>
        </p:spPr>
      </p:pic>
      <p:pic>
        <p:nvPicPr>
          <p:cNvPr id="14" name="Grafik 13" descr="Umschlag">
            <a:extLst>
              <a:ext uri="{FF2B5EF4-FFF2-40B4-BE49-F238E27FC236}">
                <a16:creationId xmlns:a16="http://schemas.microsoft.com/office/drawing/2014/main" id="{270F4725-D9A2-4BC7-94AA-D2F6C553B8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80312" y="314781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237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2675909-48A2-4C51-90F9-40055662346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sz="2000" b="1" kern="1200" dirty="0"/>
              <a:t>Verteilung der Altersgruppen in den Quartieren</a:t>
            </a:r>
            <a:endParaRPr lang="de-DE" sz="2000" b="1" dirty="0"/>
          </a:p>
          <a:p>
            <a:endParaRPr lang="de-DE" dirty="0"/>
          </a:p>
        </p:txBody>
      </p:sp>
      <p:sp>
        <p:nvSpPr>
          <p:cNvPr id="38" name="Inhaltsplatzhalter 37">
            <a:extLst>
              <a:ext uri="{FF2B5EF4-FFF2-40B4-BE49-F238E27FC236}">
                <a16:creationId xmlns:a16="http://schemas.microsoft.com/office/drawing/2014/main" id="{B2ADA70E-E821-4B60-A0E8-3A9E7FE4975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AAB5C016-6EB3-4B4D-B555-9460BC5F22FE}"/>
              </a:ext>
            </a:extLst>
          </p:cNvPr>
          <p:cNvGrpSpPr/>
          <p:nvPr/>
        </p:nvGrpSpPr>
        <p:grpSpPr>
          <a:xfrm>
            <a:off x="611232" y="2211709"/>
            <a:ext cx="7721494" cy="2088616"/>
            <a:chOff x="971600" y="2563026"/>
            <a:chExt cx="6412774" cy="1521172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AEB5E8C2-A2FA-4F2D-8652-2E4FC8033406}"/>
                </a:ext>
              </a:extLst>
            </p:cNvPr>
            <p:cNvSpPr/>
            <p:nvPr/>
          </p:nvSpPr>
          <p:spPr bwMode="auto">
            <a:xfrm>
              <a:off x="971600" y="2571750"/>
              <a:ext cx="1368152" cy="1512168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</a:endParaRPr>
            </a:p>
          </p:txBody>
        </p:sp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B24691E8-375D-4765-8B43-DB41E8D16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3901" y="2563026"/>
              <a:ext cx="1383912" cy="1520891"/>
            </a:xfrm>
            <a:prstGeom prst="rect">
              <a:avLst/>
            </a:prstGeom>
          </p:spPr>
        </p:pic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F5F685AC-3063-4CC4-81D0-2F2C565AE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05424" y="2572032"/>
              <a:ext cx="1383912" cy="1512166"/>
            </a:xfrm>
            <a:prstGeom prst="rect">
              <a:avLst/>
            </a:prstGeom>
          </p:spPr>
        </p:pic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CE35C115-0284-4259-A84C-0EA9CD9A1C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1960" y="2571749"/>
              <a:ext cx="1383912" cy="1512167"/>
            </a:xfrm>
            <a:prstGeom prst="rect">
              <a:avLst/>
            </a:prstGeom>
          </p:spPr>
        </p:pic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048C6A0F-D5B2-4FD3-AE67-0E3EE56DE0EB}"/>
                </a:ext>
              </a:extLst>
            </p:cNvPr>
            <p:cNvSpPr txBox="1"/>
            <p:nvPr/>
          </p:nvSpPr>
          <p:spPr>
            <a:xfrm>
              <a:off x="1033345" y="3137582"/>
              <a:ext cx="1244660" cy="38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dirty="0">
                  <a:solidFill>
                    <a:schemeClr val="bg1"/>
                  </a:solidFill>
                  <a:latin typeface="+mj-lt"/>
                </a:rPr>
                <a:t>663</a:t>
              </a:r>
              <a:endParaRPr lang="de-DE" sz="2800" dirty="0">
                <a:latin typeface="+mj-lt"/>
              </a:endParaRP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0B7F3E21-734D-4099-97BB-0F6160E9638C}"/>
                </a:ext>
              </a:extLst>
            </p:cNvPr>
            <p:cNvSpPr txBox="1"/>
            <p:nvPr/>
          </p:nvSpPr>
          <p:spPr>
            <a:xfrm>
              <a:off x="2840809" y="3189221"/>
              <a:ext cx="864096" cy="38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dirty="0">
                  <a:solidFill>
                    <a:schemeClr val="bg1"/>
                  </a:solidFill>
                  <a:latin typeface="+mj-lt"/>
                </a:rPr>
                <a:t>516</a:t>
              </a: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F7DBBD19-ABC1-4450-B695-A412A26691B9}"/>
                </a:ext>
              </a:extLst>
            </p:cNvPr>
            <p:cNvSpPr txBox="1"/>
            <p:nvPr/>
          </p:nvSpPr>
          <p:spPr>
            <a:xfrm>
              <a:off x="4298687" y="3191691"/>
              <a:ext cx="1118805" cy="38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dirty="0">
                  <a:solidFill>
                    <a:schemeClr val="bg1"/>
                  </a:solidFill>
                  <a:latin typeface="+mj-lt"/>
                </a:rPr>
                <a:t>650</a:t>
              </a: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EC4870F7-CCDE-452B-BAE1-E7DF6AD6C41F}"/>
                </a:ext>
              </a:extLst>
            </p:cNvPr>
            <p:cNvSpPr txBox="1"/>
            <p:nvPr/>
          </p:nvSpPr>
          <p:spPr>
            <a:xfrm>
              <a:off x="6304254" y="3194160"/>
              <a:ext cx="1080120" cy="381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 dirty="0">
                  <a:solidFill>
                    <a:schemeClr val="bg1"/>
                  </a:solidFill>
                  <a:latin typeface="+mj-lt"/>
                </a:rPr>
                <a:t>456</a:t>
              </a:r>
            </a:p>
          </p:txBody>
        </p:sp>
      </p:grpSp>
      <p:sp>
        <p:nvSpPr>
          <p:cNvPr id="46" name="Textfeld 45">
            <a:extLst>
              <a:ext uri="{FF2B5EF4-FFF2-40B4-BE49-F238E27FC236}">
                <a16:creationId xmlns:a16="http://schemas.microsoft.com/office/drawing/2014/main" id="{1E893346-419F-41EB-9D48-47DD25A28B3A}"/>
              </a:ext>
            </a:extLst>
          </p:cNvPr>
          <p:cNvSpPr txBox="1"/>
          <p:nvPr/>
        </p:nvSpPr>
        <p:spPr>
          <a:xfrm>
            <a:off x="611232" y="1809905"/>
            <a:ext cx="2088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  <a:latin typeface="+mj-lt"/>
              </a:rPr>
              <a:t>70 bis unter 75 Jahre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3AC324B1-89D7-442F-83EE-01EE3490642A}"/>
              </a:ext>
            </a:extLst>
          </p:cNvPr>
          <p:cNvSpPr txBox="1"/>
          <p:nvPr/>
        </p:nvSpPr>
        <p:spPr>
          <a:xfrm>
            <a:off x="2490272" y="1794992"/>
            <a:ext cx="2088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  <a:latin typeface="+mj-lt"/>
              </a:rPr>
              <a:t>75 bis unter 80 Jahre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F13A3726-175D-41C6-A2E9-FB829A616D36}"/>
              </a:ext>
            </a:extLst>
          </p:cNvPr>
          <p:cNvSpPr txBox="1"/>
          <p:nvPr/>
        </p:nvSpPr>
        <p:spPr>
          <a:xfrm>
            <a:off x="4469036" y="1794992"/>
            <a:ext cx="2088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  <a:latin typeface="+mj-lt"/>
              </a:rPr>
              <a:t>80 bis unter 85 Jahre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A1E71E67-3905-40FB-9D97-E49C0946B08C}"/>
              </a:ext>
            </a:extLst>
          </p:cNvPr>
          <p:cNvSpPr txBox="1"/>
          <p:nvPr/>
        </p:nvSpPr>
        <p:spPr>
          <a:xfrm>
            <a:off x="6447799" y="1802448"/>
            <a:ext cx="2088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2"/>
                </a:solidFill>
                <a:latin typeface="+mj-lt"/>
              </a:rPr>
              <a:t>Ab 85 Jahre und älter</a:t>
            </a:r>
          </a:p>
        </p:txBody>
      </p:sp>
    </p:spTree>
    <p:extLst>
      <p:ext uri="{BB962C8B-B14F-4D97-AF65-F5344CB8AC3E}">
        <p14:creationId xmlns:p14="http://schemas.microsoft.com/office/powerpoint/2010/main" val="1426335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65FD7AC-1A0D-4906-9D8F-AD2EDD9263F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sz="2000" b="1" dirty="0"/>
              <a:t>Projektstatus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FBD71A0F-BF62-4E2A-ACFD-E778BFACC2D3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160686130"/>
              </p:ext>
            </p:extLst>
          </p:nvPr>
        </p:nvGraphicFramePr>
        <p:xfrm>
          <a:off x="611188" y="786627"/>
          <a:ext cx="7921625" cy="2751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FBF4D55-6EF7-4B42-BABF-A267FEB2C0A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sz="1400" b="0" i="1" dirty="0"/>
              <a:t>	Operativer Projektstart am 26.07.2021</a:t>
            </a:r>
          </a:p>
        </p:txBody>
      </p:sp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2A7D19D4-FB4F-4CAD-8832-0A33D8D991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9305894"/>
              </p:ext>
            </p:extLst>
          </p:nvPr>
        </p:nvGraphicFramePr>
        <p:xfrm>
          <a:off x="611187" y="3003798"/>
          <a:ext cx="4536877" cy="1021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9146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7C0D435-EC91-45CB-A3A9-61F2B1005A6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sz="2000" b="1" dirty="0"/>
              <a:t>Hilfe und Bedarf aus den Besuchen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1779BDF-8991-425B-B5F7-53538F9DA61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e-DE" sz="1400" b="0" i="1" dirty="0"/>
              <a:t>	Bedürfnisse die sich aus den Besuchen ergeben haben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6BBDC9D5-5E5F-4416-B674-23867DF18961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274886158"/>
              </p:ext>
            </p:extLst>
          </p:nvPr>
        </p:nvGraphicFramePr>
        <p:xfrm>
          <a:off x="611188" y="1681163"/>
          <a:ext cx="7921625" cy="2751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229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53F453E-1D84-461C-B403-2AE477AC938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sz="2000" b="1" dirty="0"/>
              <a:t>Ehrenamtliche Mitarbeiter*innen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105A1A-9EB4-45EB-982E-5BCA4471F11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1232" y="1635646"/>
            <a:ext cx="8425264" cy="279716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Gewinnung über verschiedene Portale &amp; Netzwerke (Universität Duisburg/ Essen (Discord </a:t>
            </a:r>
            <a:r>
              <a:rPr lang="de-DE" sz="1400" dirty="0" err="1"/>
              <a:t>Uniaktiv</a:t>
            </a:r>
            <a:r>
              <a:rPr lang="de-DE" sz="1400" dirty="0"/>
              <a:t>), </a:t>
            </a:r>
            <a:r>
              <a:rPr lang="de-DE" sz="1400" dirty="0" err="1"/>
              <a:t>Social</a:t>
            </a:r>
            <a:r>
              <a:rPr lang="de-DE" sz="1400" dirty="0"/>
              <a:t> Media, Ehrenamtsportal der Malteser, kommunale Plattformen)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/>
              <a:t>Projektangepasste Schulungsmodelle 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AEB50007-579A-4FA0-B1C8-5F18E1246F83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313570029"/>
              </p:ext>
            </p:extLst>
          </p:nvPr>
        </p:nvGraphicFramePr>
        <p:xfrm>
          <a:off x="576569" y="2715766"/>
          <a:ext cx="8299025" cy="1429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029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B7EA4D9-B54B-4641-B0BD-4AAD2191B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95" y="182396"/>
            <a:ext cx="1944216" cy="913098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1D64CB92-B702-46EC-AA9E-7C840DF26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1589"/>
            <a:ext cx="9151567" cy="492580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3004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</p:sld>
</file>

<file path=ppt/theme/theme1.xml><?xml version="1.0" encoding="utf-8"?>
<a:theme xmlns:a="http://schemas.openxmlformats.org/drawingml/2006/main" name="Vorlagendatei_ POTX_CD_2016">
  <a:themeElements>
    <a:clrScheme name="Benutzerdefiniert 1">
      <a:dk1>
        <a:srgbClr val="FF0000"/>
      </a:dk1>
      <a:lt1>
        <a:srgbClr val="FFFFFF"/>
      </a:lt1>
      <a:dk2>
        <a:srgbClr val="000000"/>
      </a:dk2>
      <a:lt2>
        <a:srgbClr val="FF0000"/>
      </a:lt2>
      <a:accent1>
        <a:srgbClr val="FFFFFF"/>
      </a:accent1>
      <a:accent2>
        <a:srgbClr val="FF0000"/>
      </a:accent2>
      <a:accent3>
        <a:srgbClr val="000000"/>
      </a:accent3>
      <a:accent4>
        <a:srgbClr val="7F7F7F"/>
      </a:accent4>
      <a:accent5>
        <a:srgbClr val="3F3F3F"/>
      </a:accent5>
      <a:accent6>
        <a:srgbClr val="262626"/>
      </a:accent6>
      <a:hlink>
        <a:srgbClr val="FF0000"/>
      </a:hlink>
      <a:folHlink>
        <a:srgbClr val="FF0000"/>
      </a:folHlink>
    </a:clrScheme>
    <a:fontScheme name="Palatino">
      <a:majorFont>
        <a:latin typeface="Palatino Linotype"/>
        <a:ea typeface="ＭＳ Ｐゴシック"/>
        <a:cs typeface=""/>
      </a:majorFont>
      <a:minorFont>
        <a:latin typeface="Palatino Linotyp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800" dirty="0">
            <a:latin typeface="+mj-lt"/>
          </a:defRPr>
        </a:defPPr>
      </a:lstStyle>
    </a:txDef>
  </a:objectDefaults>
  <a:extraClrSchemeLst>
    <a:extraClrScheme>
      <a:clrScheme name="PraesentationsMaster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sMaster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sMaster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sMaster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sMaster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aesentationsMaster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sMaster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sMaster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sMaster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sMaster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sMaster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aesentationsMaster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Benutzerdefiniert 1">
    <a:dk1>
      <a:srgbClr val="FF0000"/>
    </a:dk1>
    <a:lt1>
      <a:srgbClr val="FFFFFF"/>
    </a:lt1>
    <a:dk2>
      <a:srgbClr val="000000"/>
    </a:dk2>
    <a:lt2>
      <a:srgbClr val="FF0000"/>
    </a:lt2>
    <a:accent1>
      <a:srgbClr val="FFFFFF"/>
    </a:accent1>
    <a:accent2>
      <a:srgbClr val="FF0000"/>
    </a:accent2>
    <a:accent3>
      <a:srgbClr val="000000"/>
    </a:accent3>
    <a:accent4>
      <a:srgbClr val="7F7F7F"/>
    </a:accent4>
    <a:accent5>
      <a:srgbClr val="3F3F3F"/>
    </a:accent5>
    <a:accent6>
      <a:srgbClr val="262626"/>
    </a:accent6>
    <a:hlink>
      <a:srgbClr val="FF0000"/>
    </a:hlink>
    <a:folHlink>
      <a:srgbClr val="FF000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3B8868DDA67F4593BE9F8CFF724432" ma:contentTypeVersion="12" ma:contentTypeDescription="Ein neues Dokument erstellen." ma:contentTypeScope="" ma:versionID="2ff927dc7fbbb9cc91d4c624199e1bf7">
  <xsd:schema xmlns:xsd="http://www.w3.org/2001/XMLSchema" xmlns:xs="http://www.w3.org/2001/XMLSchema" xmlns:p="http://schemas.microsoft.com/office/2006/metadata/properties" xmlns:ns2="1c0348fb-50ca-4d56-8459-7a88176474f3" xmlns:ns3="fb4ba112-488e-4e8a-a90e-955e9ea7d561" targetNamespace="http://schemas.microsoft.com/office/2006/metadata/properties" ma:root="true" ma:fieldsID="0e8b16c9bac2d113d67a6fc2465a8f90" ns2:_="" ns3:_="">
    <xsd:import namespace="1c0348fb-50ca-4d56-8459-7a88176474f3"/>
    <xsd:import namespace="fb4ba112-488e-4e8a-a90e-955e9ea7d5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0348fb-50ca-4d56-8459-7a88176474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4ba112-488e-4e8a-a90e-955e9ea7d56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00D00A-B9B2-4967-8BA2-AC1FBB298186}">
  <ds:schemaRefs>
    <ds:schemaRef ds:uri="http://schemas.microsoft.com/office/2006/metadata/properties"/>
    <ds:schemaRef ds:uri="58e4383d-37f5-42c3-a3cf-fdc40ec527b9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AE9A309-C509-43AE-8F5D-C633783112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0348fb-50ca-4d56-8459-7a88176474f3"/>
    <ds:schemaRef ds:uri="fb4ba112-488e-4e8a-a90e-955e9ea7d5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9B91FD8-5A50-47DE-B46F-06F47D3EDE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325</Words>
  <Application>Microsoft Office PowerPoint</Application>
  <PresentationFormat>Bildschirmpräsentation (16:9)</PresentationFormat>
  <Paragraphs>62</Paragraphs>
  <Slides>9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2" baseType="lpstr">
      <vt:lpstr>Arial</vt:lpstr>
      <vt:lpstr>Palatino Linotype</vt:lpstr>
      <vt:lpstr>Vorlagendatei_ POTX_CD_2016</vt:lpstr>
      <vt:lpstr>PowerPoint-Präsentation</vt:lpstr>
      <vt:lpstr>PowerPoint-Präsentation</vt:lpstr>
      <vt:lpstr>Ziele und Ansatz Malteser Hausbesuch   Lebensqualität und Wohlergehen im Alter sicherstellen 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SoCura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Bott, Moritz</dc:creator>
  <cp:lastModifiedBy>Bott, Moritz</cp:lastModifiedBy>
  <cp:revision>52</cp:revision>
  <cp:lastPrinted>2007-10-31T13:35:27Z</cp:lastPrinted>
  <dcterms:created xsi:type="dcterms:W3CDTF">2021-08-04T10:46:50Z</dcterms:created>
  <dcterms:modified xsi:type="dcterms:W3CDTF">2021-09-28T06:37:23Z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0x010100EA3B8868DDA67F4593BE9F8CFF724432</vt:lpwstr>
  </property>
</Properties>
</file>