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5"/>
  </p:sldMasterIdLst>
  <p:notesMasterIdLst>
    <p:notesMasterId r:id="rId18"/>
  </p:notesMasterIdLst>
  <p:handoutMasterIdLst>
    <p:handoutMasterId r:id="rId19"/>
  </p:handoutMasterIdLst>
  <p:sldIdLst>
    <p:sldId id="256" r:id="rId6"/>
    <p:sldId id="375" r:id="rId7"/>
    <p:sldId id="354" r:id="rId8"/>
    <p:sldId id="341" r:id="rId9"/>
    <p:sldId id="381" r:id="rId10"/>
    <p:sldId id="327" r:id="rId11"/>
    <p:sldId id="379" r:id="rId12"/>
    <p:sldId id="338" r:id="rId13"/>
    <p:sldId id="380" r:id="rId14"/>
    <p:sldId id="376" r:id="rId15"/>
    <p:sldId id="382" r:id="rId16"/>
    <p:sldId id="383" r:id="rId17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33CC33"/>
    <a:srgbClr val="FCDF08"/>
    <a:srgbClr val="0066FF"/>
    <a:srgbClr val="2C3C8C"/>
    <a:srgbClr val="DBE3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ittlere Formatvorlage 4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1841" autoAdjust="0"/>
  </p:normalViewPr>
  <p:slideViewPr>
    <p:cSldViewPr>
      <p:cViewPr varScale="1">
        <p:scale>
          <a:sx n="87" d="100"/>
          <a:sy n="87" d="100"/>
        </p:scale>
        <p:origin x="-4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75"/>
      <c:rotY val="0"/>
      <c:rAngAx val="0"/>
      <c:perspective val="8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9205744816232543E-2"/>
          <c:y val="0.18118531451573791"/>
          <c:w val="0.79593494209450233"/>
          <c:h val="0.67843587972556063"/>
        </c:manualLayout>
      </c:layout>
      <c:pie3DChart>
        <c:varyColors val="1"/>
        <c:ser>
          <c:idx val="0"/>
          <c:order val="0"/>
          <c:spPr>
            <a:ln>
              <a:solidFill>
                <a:schemeClr val="tx1">
                  <a:lumMod val="95000"/>
                  <a:lumOff val="5000"/>
                </a:schemeClr>
              </a:solidFill>
            </a:ln>
          </c:spPr>
          <c:dPt>
            <c:idx val="0"/>
            <c:bubble3D val="0"/>
            <c:spPr>
              <a:solidFill>
                <a:srgbClr val="0070C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c:spPr>
          </c:dPt>
          <c:dPt>
            <c:idx val="1"/>
            <c:bubble3D val="0"/>
            <c:spPr>
              <a:solidFill>
                <a:srgbClr val="92D05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c:spPr>
          </c:dPt>
          <c:dPt>
            <c:idx val="2"/>
            <c:bubble3D val="0"/>
            <c:spPr>
              <a:solidFill>
                <a:srgbClr val="FF505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rgbClr val="FCDF08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c:spPr>
          </c:dPt>
          <c:dLbls>
            <c:dLbl>
              <c:idx val="0"/>
              <c:layout>
                <c:manualLayout>
                  <c:x val="5.6983567482400948E-3"/>
                  <c:y val="4.200397691449635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1.2826857621880397E-2"/>
                  <c:y val="-2.463747029438867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1.2826857621880397E-2"/>
                  <c:y val="4.1062450490647788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</c:spPr>
            <c:txPr>
              <a:bodyPr/>
              <a:lstStyle/>
              <a:p>
                <a:pPr>
                  <a:defRPr sz="1000" b="1"/>
                </a:pPr>
                <a:endParaRPr lang="de-DE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Tabelle1!$A$71:$A$74</c:f>
              <c:strCache>
                <c:ptCount val="4"/>
                <c:pt idx="0">
                  <c:v>Bulgarien</c:v>
                </c:pt>
                <c:pt idx="1">
                  <c:v>Rumänien</c:v>
                </c:pt>
                <c:pt idx="2">
                  <c:v>sonstige EU</c:v>
                </c:pt>
                <c:pt idx="3">
                  <c:v>nicht EU </c:v>
                </c:pt>
              </c:strCache>
            </c:strRef>
          </c:cat>
          <c:val>
            <c:numRef>
              <c:f>Tabelle1!$B$71:$B$74</c:f>
              <c:numCache>
                <c:formatCode>General</c:formatCode>
                <c:ptCount val="4"/>
                <c:pt idx="0">
                  <c:v>142</c:v>
                </c:pt>
                <c:pt idx="1">
                  <c:v>473</c:v>
                </c:pt>
                <c:pt idx="2">
                  <c:v>171</c:v>
                </c:pt>
                <c:pt idx="3">
                  <c:v>931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solidFill>
          <a:schemeClr val="tx2">
            <a:lumMod val="20000"/>
            <a:lumOff val="80000"/>
          </a:schemeClr>
        </a:solidFill>
      </c:spPr>
    </c:plotArea>
    <c:legend>
      <c:legendPos val="b"/>
      <c:layout/>
      <c:overlay val="0"/>
    </c:legend>
    <c:plotVisOnly val="1"/>
    <c:dispBlanksAs val="gap"/>
    <c:showDLblsOverMax val="0"/>
  </c:chart>
  <c:spPr>
    <a:solidFill>
      <a:schemeClr val="tx2">
        <a:lumMod val="20000"/>
        <a:lumOff val="80000"/>
      </a:schemeClr>
    </a:solidFill>
    <a:ln>
      <a:solidFill>
        <a:schemeClr val="tx1">
          <a:lumMod val="50000"/>
          <a:lumOff val="50000"/>
        </a:schemeClr>
      </a:solidFill>
    </a:ln>
  </c:spPr>
  <c:txPr>
    <a:bodyPr/>
    <a:lstStyle/>
    <a:p>
      <a:pPr>
        <a:defRPr sz="9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de-DE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75"/>
      <c:rotY val="0"/>
      <c:rAngAx val="0"/>
      <c:perspective val="8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0566007898391134E-2"/>
          <c:y val="0.19118051762145793"/>
          <c:w val="0.80875764998087873"/>
          <c:h val="0.7164026134586936"/>
        </c:manualLayout>
      </c:layout>
      <c:pie3DChart>
        <c:varyColors val="1"/>
        <c:ser>
          <c:idx val="0"/>
          <c:order val="0"/>
          <c:spPr>
            <a:ln>
              <a:solidFill>
                <a:schemeClr val="tx1">
                  <a:lumMod val="95000"/>
                  <a:lumOff val="5000"/>
                </a:schemeClr>
              </a:solidFill>
            </a:ln>
          </c:spPr>
          <c:dPt>
            <c:idx val="0"/>
            <c:bubble3D val="0"/>
            <c:spPr>
              <a:solidFill>
                <a:srgbClr val="0070C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c:spPr>
          </c:dPt>
          <c:dPt>
            <c:idx val="1"/>
            <c:bubble3D val="0"/>
            <c:spPr>
              <a:solidFill>
                <a:srgbClr val="92D05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c:spPr>
          </c:dPt>
          <c:dPt>
            <c:idx val="2"/>
            <c:bubble3D val="0"/>
            <c:spPr>
              <a:solidFill>
                <a:srgbClr val="FF5050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rgbClr val="FCDF08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c:spPr>
          </c:dPt>
          <c:dLbls>
            <c:dLbl>
              <c:idx val="0"/>
              <c:layout>
                <c:manualLayout>
                  <c:x val="-1.5505636678275346E-3"/>
                  <c:y val="2.842003991809742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3.7193575655114115E-2"/>
                  <c:y val="3.27485380116959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9.0331002667016925E-3"/>
                  <c:y val="0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de-DE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'[Zugänge Seiteneinsteiger 20162017 (2).xls]Tabelle1'!$A$69:$A$72</c:f>
              <c:strCache>
                <c:ptCount val="4"/>
                <c:pt idx="0">
                  <c:v>Bulgarien</c:v>
                </c:pt>
                <c:pt idx="1">
                  <c:v>Rumänien</c:v>
                </c:pt>
                <c:pt idx="2">
                  <c:v>sonstige EU</c:v>
                </c:pt>
                <c:pt idx="3">
                  <c:v>nicht EU *</c:v>
                </c:pt>
              </c:strCache>
            </c:strRef>
          </c:cat>
          <c:val>
            <c:numRef>
              <c:f>'[Zugänge Seiteneinsteiger 20162017 (2).xls]Tabelle1'!$B$69:$B$72</c:f>
              <c:numCache>
                <c:formatCode>General</c:formatCode>
                <c:ptCount val="4"/>
                <c:pt idx="0">
                  <c:v>13</c:v>
                </c:pt>
                <c:pt idx="1">
                  <c:v>31</c:v>
                </c:pt>
                <c:pt idx="2">
                  <c:v>28</c:v>
                </c:pt>
                <c:pt idx="3">
                  <c:v>114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solidFill>
          <a:schemeClr val="tx2">
            <a:lumMod val="20000"/>
            <a:lumOff val="80000"/>
          </a:schemeClr>
        </a:solidFill>
      </c:spPr>
    </c:plotArea>
    <c:legend>
      <c:legendPos val="b"/>
      <c:layout/>
      <c:overlay val="0"/>
      <c:txPr>
        <a:bodyPr/>
        <a:lstStyle/>
        <a:p>
          <a:pPr>
            <a:defRPr sz="9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tx2">
        <a:lumMod val="20000"/>
        <a:lumOff val="80000"/>
      </a:schemeClr>
    </a:solidFill>
    <a:ln>
      <a:solidFill>
        <a:schemeClr val="tx1"/>
      </a:solidFill>
    </a:ln>
  </c:spPr>
  <c:txPr>
    <a:bodyPr/>
    <a:lstStyle/>
    <a:p>
      <a:pPr>
        <a:defRPr sz="9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de-DE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0.03636</cdr:x>
      <cdr:y>0.02215</cdr:y>
    </cdr:from>
    <cdr:to>
      <cdr:x>0.99284</cdr:x>
      <cdr:y>0.12384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144016" y="68514"/>
          <a:ext cx="3788082" cy="3145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de-DE" sz="1200" b="1" dirty="0"/>
            <a:t>Herkunftsländer 2015/2016 (Neuzugänge)</a:t>
          </a:r>
        </a:p>
        <a:p xmlns:a="http://schemas.openxmlformats.org/drawingml/2006/main">
          <a:endParaRPr lang="de-DE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0.04352</cdr:x>
      <cdr:y>0.02296</cdr:y>
    </cdr:from>
    <cdr:to>
      <cdr:x>1</cdr:x>
      <cdr:y>0.12465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183560" y="72008"/>
          <a:ext cx="4034261" cy="3188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de-DE" sz="1200" b="1" dirty="0"/>
            <a:t>Herkunftsländer 2016/2017 (Neuzugänge)</a:t>
          </a:r>
        </a:p>
        <a:p xmlns:a="http://schemas.openxmlformats.org/drawingml/2006/main">
          <a:endParaRPr lang="de-DE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B2E7F3B-DA15-45EA-BB20-FCD8FEF29DAE}" type="datetimeFigureOut">
              <a:rPr lang="de-DE"/>
              <a:pPr>
                <a:defRPr/>
              </a:pPr>
              <a:t>14.09.2016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5F9ED7C-1444-4A62-9EA1-DB55F66CE0C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5076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Textmasterformate durch Klicken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F3CA60C-4446-462F-B0FC-53F9511C556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117869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57BEC6A-FC6B-43AE-AAE2-511F0FCAC6D1}" type="slidenum">
              <a:rPr lang="de-DE" altLang="de-DE" smtClean="0"/>
              <a:pPr eaLnBrk="1" hangingPunct="1">
                <a:spcBef>
                  <a:spcPct val="0"/>
                </a:spcBef>
              </a:pPr>
              <a:t>1</a:t>
            </a:fld>
            <a:endParaRPr lang="de-DE" altLang="de-DE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/>
          </a:p>
          <a:p>
            <a:endParaRPr lang="de-DE" altLang="de-DE" smtClean="0"/>
          </a:p>
        </p:txBody>
      </p:sp>
      <p:sp>
        <p:nvSpPr>
          <p:cNvPr id="3174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3E9FE4C-7258-4594-9413-A6674454717A}" type="slidenum">
              <a:rPr lang="de-DE" altLang="de-DE" smtClean="0"/>
              <a:pPr eaLnBrk="1" hangingPunct="1">
                <a:spcBef>
                  <a:spcPct val="0"/>
                </a:spcBef>
              </a:pPr>
              <a:t>10</a:t>
            </a:fld>
            <a:endParaRPr lang="de-DE" altLang="de-DE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/>
          </a:p>
          <a:p>
            <a:endParaRPr lang="de-DE" altLang="de-DE" smtClean="0"/>
          </a:p>
        </p:txBody>
      </p:sp>
      <p:sp>
        <p:nvSpPr>
          <p:cNvPr id="3174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3E9FE4C-7258-4594-9413-A6674454717A}" type="slidenum">
              <a:rPr lang="de-DE" altLang="de-DE" smtClean="0"/>
              <a:pPr eaLnBrk="1" hangingPunct="1">
                <a:spcBef>
                  <a:spcPct val="0"/>
                </a:spcBef>
              </a:pPr>
              <a:t>11</a:t>
            </a:fld>
            <a:endParaRPr lang="de-DE" altLang="de-DE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/>
          </a:p>
          <a:p>
            <a:endParaRPr lang="de-DE" altLang="de-DE" smtClean="0"/>
          </a:p>
        </p:txBody>
      </p:sp>
      <p:sp>
        <p:nvSpPr>
          <p:cNvPr id="3174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3E9FE4C-7258-4594-9413-A6674454717A}" type="slidenum">
              <a:rPr lang="de-DE" altLang="de-DE" smtClean="0"/>
              <a:pPr eaLnBrk="1" hangingPunct="1">
                <a:spcBef>
                  <a:spcPct val="0"/>
                </a:spcBef>
              </a:pPr>
              <a:t>12</a:t>
            </a:fld>
            <a:endParaRPr lang="de-DE" alt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/>
          </a:p>
          <a:p>
            <a:endParaRPr lang="de-DE" altLang="de-DE" smtClean="0"/>
          </a:p>
        </p:txBody>
      </p:sp>
      <p:sp>
        <p:nvSpPr>
          <p:cNvPr id="2458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0AC45B0-0F6F-4491-BED8-02528FC134EB}" type="slidenum">
              <a:rPr lang="de-DE" altLang="de-DE" smtClean="0"/>
              <a:pPr eaLnBrk="1" hangingPunct="1">
                <a:spcBef>
                  <a:spcPct val="0"/>
                </a:spcBef>
              </a:pPr>
              <a:t>2</a:t>
            </a:fld>
            <a:endParaRPr lang="de-DE" alt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DE" altLang="de-DE" smtClean="0"/>
              <a:t>Seit 2015 steigende Anzahl der gemeldeten Zugewanderten (anders als in 2014 = Stagnation)</a:t>
            </a:r>
          </a:p>
          <a:p>
            <a:r>
              <a:rPr lang="de-DE" altLang="de-DE" smtClean="0"/>
              <a:t>Trotz konsequenter und umfassender Überprüfung aller Anmeldungen</a:t>
            </a:r>
          </a:p>
          <a:p>
            <a:endParaRPr lang="de-DE" altLang="de-DE" smtClean="0"/>
          </a:p>
          <a:p>
            <a:endParaRPr lang="de-DE" altLang="de-DE" smtClean="0"/>
          </a:p>
          <a:p>
            <a:endParaRPr lang="de-DE" altLang="de-DE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77EFBA4-07F0-4A87-B03A-3B7F678B5A6B}" type="slidenum">
              <a:rPr lang="de-DE" altLang="de-DE" smtClean="0"/>
              <a:pPr eaLnBrk="1" hangingPunct="1">
                <a:spcBef>
                  <a:spcPct val="0"/>
                </a:spcBef>
              </a:pPr>
              <a:t>3</a:t>
            </a:fld>
            <a:endParaRPr lang="de-DE" alt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/>
          </a:p>
        </p:txBody>
      </p:sp>
      <p:sp>
        <p:nvSpPr>
          <p:cNvPr id="2765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E071AD5-578B-4E16-BF8D-62C2A18B9A50}" type="slidenum">
              <a:rPr lang="de-DE" altLang="de-DE" smtClean="0"/>
              <a:pPr eaLnBrk="1" hangingPunct="1">
                <a:spcBef>
                  <a:spcPct val="0"/>
                </a:spcBef>
              </a:pPr>
              <a:t>4</a:t>
            </a:fld>
            <a:endParaRPr lang="de-DE" alt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/>
          </a:p>
        </p:txBody>
      </p:sp>
      <p:sp>
        <p:nvSpPr>
          <p:cNvPr id="2765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E071AD5-578B-4E16-BF8D-62C2A18B9A50}" type="slidenum">
              <a:rPr lang="de-DE" altLang="de-DE" smtClean="0"/>
              <a:pPr eaLnBrk="1" hangingPunct="1">
                <a:spcBef>
                  <a:spcPct val="0"/>
                </a:spcBef>
              </a:pPr>
              <a:t>5</a:t>
            </a:fld>
            <a:endParaRPr lang="de-DE" alt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/>
          </a:p>
        </p:txBody>
      </p:sp>
      <p:sp>
        <p:nvSpPr>
          <p:cNvPr id="2662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392ED9D-20EA-4907-9A8C-1B9141BF519A}" type="slidenum">
              <a:rPr lang="de-DE" altLang="de-DE" smtClean="0"/>
              <a:pPr eaLnBrk="1" hangingPunct="1">
                <a:spcBef>
                  <a:spcPct val="0"/>
                </a:spcBef>
              </a:pPr>
              <a:t>6</a:t>
            </a:fld>
            <a:endParaRPr lang="de-DE" alt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B4B370-BB97-4C89-A5DC-711546A8BC1E}" type="slidenum">
              <a:rPr lang="de-DE" altLang="de-DE" smtClean="0"/>
              <a:pPr>
                <a:defRPr/>
              </a:pPr>
              <a:t>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672375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/>
          </a:p>
          <a:p>
            <a:endParaRPr lang="de-DE" altLang="de-DE" smtClean="0"/>
          </a:p>
        </p:txBody>
      </p:sp>
      <p:sp>
        <p:nvSpPr>
          <p:cNvPr id="3174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3E9FE4C-7258-4594-9413-A6674454717A}" type="slidenum">
              <a:rPr lang="de-DE" altLang="de-DE" smtClean="0"/>
              <a:pPr eaLnBrk="1" hangingPunct="1">
                <a:spcBef>
                  <a:spcPct val="0"/>
                </a:spcBef>
              </a:pPr>
              <a:t>8</a:t>
            </a:fld>
            <a:endParaRPr lang="de-DE" altLang="de-D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/>
          </a:p>
          <a:p>
            <a:endParaRPr lang="de-DE" altLang="de-DE" smtClean="0"/>
          </a:p>
        </p:txBody>
      </p:sp>
      <p:sp>
        <p:nvSpPr>
          <p:cNvPr id="3584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B794670-B0DC-423F-ABA5-05C5DE708E53}" type="slidenum">
              <a:rPr lang="de-DE" altLang="de-DE" smtClean="0"/>
              <a:pPr eaLnBrk="1" hangingPunct="1">
                <a:spcBef>
                  <a:spcPct val="0"/>
                </a:spcBef>
              </a:pPr>
              <a:t>9</a:t>
            </a:fld>
            <a:endParaRPr lang="de-DE" alt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6568-148A-46AB-AF89-8DA575EAAF58}" type="datetime1">
              <a:rPr lang="de-DE" altLang="de-DE" smtClean="0"/>
              <a:t>14.09.2016</a:t>
            </a:fld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8378E-DD55-4676-9EAC-3683C75784B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89520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5F078-A648-4761-96BA-A692B31902E0}" type="datetime1">
              <a:rPr lang="de-DE" altLang="de-DE" smtClean="0"/>
              <a:t>14.09.2016</a:t>
            </a:fld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50F8B-CA5E-440F-80A9-16C7C7BD12B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34761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353427" y="258765"/>
            <a:ext cx="2592388" cy="552926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76263" y="258765"/>
            <a:ext cx="7624762" cy="552926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A025F-FADD-4704-8A20-E77FD7DCA81F}" type="datetime1">
              <a:rPr lang="de-DE" altLang="de-DE" smtClean="0"/>
              <a:t>14.09.2016</a:t>
            </a:fld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EDB56-3012-441B-BA62-CA7238EA798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17145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C3925-A41B-426B-8397-2B197A512AA6}" type="datetime1">
              <a:rPr lang="de-DE" altLang="de-DE" smtClean="0"/>
              <a:t>14.09.2016</a:t>
            </a:fld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937CA-F0E0-44C0-8B7B-0FFB6BEE532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23053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D90B6-E3E7-4F7A-B498-5862DF2688FA}" type="datetime1">
              <a:rPr lang="de-DE" altLang="de-DE" smtClean="0"/>
              <a:t>14.09.2016</a:t>
            </a:fld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AD154-B1DB-485C-9D9C-798A10AEDD4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78715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76265" y="1511302"/>
            <a:ext cx="5108575" cy="427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837240" y="1511302"/>
            <a:ext cx="5108575" cy="427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A5F19-3F47-459E-8158-59C1C500CE30}" type="datetime1">
              <a:rPr lang="de-DE" altLang="de-DE" smtClean="0"/>
              <a:t>14.09.2016</a:t>
            </a:fld>
            <a:endParaRPr lang="de-DE" alt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26099-D73E-4D20-A1E5-0A286BCB64F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84708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7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40382-E0BE-470D-A0C7-8BC08C94C89A}" type="datetime1">
              <a:rPr lang="de-DE" altLang="de-DE" smtClean="0"/>
              <a:t>14.09.2016</a:t>
            </a:fld>
            <a:endParaRPr lang="de-DE" alt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D33C0-F270-4CC4-9B29-8FFEC9E4B06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4553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A466C-CFDE-41F7-9D8C-4161DA4AFF78}" type="datetime1">
              <a:rPr lang="de-DE" altLang="de-DE" smtClean="0"/>
              <a:t>14.09.2016</a:t>
            </a:fld>
            <a:endParaRPr lang="de-DE" alt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E639C-DE48-4C10-8DE0-D932B38B191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13230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800FB-EBEC-4CD9-AE67-A9420E9D9A0D}" type="datetime1">
              <a:rPr lang="de-DE" altLang="de-DE" smtClean="0"/>
              <a:t>14.09.2016</a:t>
            </a:fld>
            <a:endParaRPr lang="de-DE" alt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657A7-B069-4685-B83E-D5840065DD7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41180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2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2D467-7C3F-4A32-9A69-D6DF5DE4638C}" type="datetime1">
              <a:rPr lang="de-DE" altLang="de-DE" smtClean="0"/>
              <a:t>14.09.2016</a:t>
            </a:fld>
            <a:endParaRPr lang="de-DE" alt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FA59F-BF0C-48CB-89E4-042FA20D660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58335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7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201B9-3B89-4F4C-85C3-73A846A854A1}" type="datetime1">
              <a:rPr lang="de-DE" altLang="de-DE" smtClean="0"/>
              <a:t>14.09.2016</a:t>
            </a:fld>
            <a:endParaRPr lang="de-DE" alt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E8386-7350-43BF-81D6-23D5EA8C7AF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00377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82E7954D-D5BB-4435-85D3-79648C5C7DC1}" type="datetime1">
              <a:rPr lang="de-DE" altLang="de-DE" smtClean="0"/>
              <a:t>14.09.2016</a:t>
            </a:fld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82A49FFB-E0FC-454A-B014-087E02B5A4B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8"/>
          <p:cNvSpPr>
            <a:spLocks noGrp="1"/>
          </p:cNvSpPr>
          <p:nvPr>
            <p:ph type="title"/>
          </p:nvPr>
        </p:nvSpPr>
        <p:spPr>
          <a:xfrm>
            <a:off x="363537" y="1844824"/>
            <a:ext cx="8780463" cy="3810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Bef>
                <a:spcPts val="1200"/>
              </a:spcBef>
              <a:spcAft>
                <a:spcPts val="1200"/>
              </a:spcAft>
              <a:defRPr/>
            </a:pPr>
            <a:r>
              <a:rPr lang="de-DE" altLang="de-DE" sz="3600" b="1" dirty="0" smtClean="0"/>
              <a:t/>
            </a:r>
            <a:br>
              <a:rPr lang="de-DE" altLang="de-DE" sz="3600" b="1" dirty="0" smtClean="0"/>
            </a:br>
            <a:r>
              <a:rPr lang="de-DE" altLang="de-DE" sz="3900" b="1" dirty="0" smtClean="0"/>
              <a:t>Handlungskonzept </a:t>
            </a:r>
            <a:br>
              <a:rPr lang="de-DE" altLang="de-DE" sz="3900" b="1" dirty="0" smtClean="0"/>
            </a:br>
            <a:r>
              <a:rPr lang="de-DE" altLang="de-DE" sz="3900" b="1" dirty="0" smtClean="0"/>
              <a:t>„Zuwanderung im Rahmen der EU-Osterweiterung: Bulgarien und Rumänien“</a:t>
            </a:r>
            <a:br>
              <a:rPr lang="de-DE" altLang="de-DE" sz="3900" b="1" dirty="0" smtClean="0"/>
            </a:br>
            <a:r>
              <a:rPr lang="de-DE" altLang="de-DE" sz="2000" b="1" dirty="0" smtClean="0"/>
              <a:t> </a:t>
            </a:r>
            <a:r>
              <a:rPr lang="de-DE" altLang="de-DE" sz="3900" b="1" dirty="0"/>
              <a:t/>
            </a:r>
            <a:br>
              <a:rPr lang="de-DE" altLang="de-DE" sz="3900" b="1" dirty="0"/>
            </a:br>
            <a:r>
              <a:rPr lang="de-DE" altLang="de-DE" sz="3000" b="1" dirty="0" smtClean="0"/>
              <a:t/>
            </a:r>
            <a:br>
              <a:rPr lang="de-DE" altLang="de-DE" sz="3000" b="1" dirty="0" smtClean="0"/>
            </a:br>
            <a:r>
              <a:rPr lang="de-DE" altLang="de-DE" sz="2700" dirty="0" smtClean="0"/>
              <a:t>-</a:t>
            </a:r>
            <a:r>
              <a:rPr lang="de-DE" altLang="de-DE" sz="2700" b="1" dirty="0" smtClean="0"/>
              <a:t> </a:t>
            </a:r>
            <a:r>
              <a:rPr lang="de-DE" altLang="de-DE" sz="2700" dirty="0" smtClean="0"/>
              <a:t>Sitzung des Ausschusses für Arbeit und Soziales </a:t>
            </a:r>
            <a:br>
              <a:rPr lang="de-DE" altLang="de-DE" sz="2700" dirty="0" smtClean="0"/>
            </a:br>
            <a:r>
              <a:rPr lang="de-DE" altLang="de-DE" sz="2700" dirty="0"/>
              <a:t> </a:t>
            </a:r>
            <a:r>
              <a:rPr lang="de-DE" altLang="de-DE" sz="2700" dirty="0" smtClean="0"/>
              <a:t> am 14. September 2016 - </a:t>
            </a:r>
            <a:r>
              <a:rPr lang="de-DE" altLang="de-DE" sz="2800" dirty="0" smtClean="0"/>
              <a:t/>
            </a:r>
            <a:br>
              <a:rPr lang="de-DE" altLang="de-DE" sz="2800" dirty="0" smtClean="0"/>
            </a:br>
            <a:endParaRPr lang="de-DE" altLang="de-DE" sz="2800" dirty="0" smtClean="0"/>
          </a:p>
        </p:txBody>
      </p:sp>
      <p:pic>
        <p:nvPicPr>
          <p:cNvPr id="2051" name="Picture 5" descr="Kop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47700" y="3070225"/>
            <a:ext cx="8001000" cy="35274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endParaRPr lang="de-DE" altLang="de-DE" sz="2000" kern="0" dirty="0" smtClean="0"/>
          </a:p>
          <a:p>
            <a:pPr>
              <a:buFontTx/>
              <a:buNone/>
              <a:defRPr/>
            </a:pPr>
            <a:endParaRPr lang="de-DE" altLang="de-DE" sz="1900" b="1" kern="0" dirty="0"/>
          </a:p>
        </p:txBody>
      </p:sp>
      <p:sp>
        <p:nvSpPr>
          <p:cNvPr id="3" name="Textfeld 2"/>
          <p:cNvSpPr txBox="1"/>
          <p:nvPr/>
        </p:nvSpPr>
        <p:spPr>
          <a:xfrm>
            <a:off x="323528" y="6237312"/>
            <a:ext cx="799306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400" dirty="0">
                <a:latin typeface="+mn-lt"/>
              </a:rPr>
              <a:t>Vorstandsbereich Arbeit und Soziales, Gesundheit und Verbraucherschutz </a:t>
            </a:r>
            <a:br>
              <a:rPr lang="de-DE" sz="1400" dirty="0">
                <a:latin typeface="+mn-lt"/>
              </a:rPr>
            </a:br>
            <a:r>
              <a:rPr lang="de-DE" sz="1400" dirty="0">
                <a:latin typeface="+mn-lt"/>
              </a:rPr>
              <a:t>- Stabsstelle Zuwanderung EU-Ost, Leitung Uwe Gerwin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7E639C-DE48-4C10-8DE0-D932B38B1910}" type="slidenum">
              <a:rPr lang="de-DE" altLang="de-DE" smtClean="0"/>
              <a:pPr>
                <a:defRPr/>
              </a:pPr>
              <a:t>1</a:t>
            </a:fld>
            <a:endParaRPr lang="de-DE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60730" y="3068960"/>
            <a:ext cx="4305346" cy="366707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4" name="Picture 5" descr="Kop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5004048" y="147636"/>
            <a:ext cx="4139952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92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defTabSz="457200" eaLnBrk="1" fontAlgn="auto" hangingPunct="1">
              <a:spcAft>
                <a:spcPts val="0"/>
              </a:spcAft>
              <a:defRPr/>
            </a:pPr>
            <a:r>
              <a:rPr lang="de-DE" altLang="de-DE" sz="3200" dirty="0" smtClean="0">
                <a:solidFill>
                  <a:schemeClr val="bg1"/>
                </a:solidFill>
                <a:ea typeface="+mn-ea"/>
                <a:cs typeface="Tahoma" pitchFamily="34" charset="0"/>
              </a:rPr>
              <a:t>Medienberichterstattung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56" y="1268761"/>
            <a:ext cx="4410744" cy="40342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45548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981348"/>
          </a:xfrm>
        </p:spPr>
        <p:txBody>
          <a:bodyPr rtlCol="0">
            <a:normAutofit/>
          </a:bodyPr>
          <a:lstStyle/>
          <a:p>
            <a:pPr algn="l" defTabSz="457200" eaLnBrk="1" fontAlgn="auto" hangingPunct="1">
              <a:spcAft>
                <a:spcPts val="0"/>
              </a:spcAft>
              <a:defRPr/>
            </a:pPr>
            <a:r>
              <a:rPr lang="de-DE" sz="3000" b="1" dirty="0" smtClean="0"/>
              <a:t>Herausforderungen und Ausblick</a:t>
            </a:r>
            <a:endParaRPr lang="de-DE" altLang="de-DE" sz="3000" b="1" dirty="0">
              <a:solidFill>
                <a:srgbClr val="000000"/>
              </a:solidFill>
              <a:ea typeface="+mn-ea"/>
              <a:cs typeface="Tahoma" pitchFamily="34" charset="0"/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95536" y="2276872"/>
            <a:ext cx="8466112" cy="4525963"/>
          </a:xfrm>
        </p:spPr>
        <p:txBody>
          <a:bodyPr/>
          <a:lstStyle/>
          <a:p>
            <a:r>
              <a:rPr lang="de-DE" sz="2600" dirty="0" smtClean="0">
                <a:solidFill>
                  <a:prstClr val="black"/>
                </a:solidFill>
              </a:rPr>
              <a:t>Vorbereitungen für die Nutzung künftiger Förderprogramme - Integrierte Handlungskonzepte</a:t>
            </a:r>
            <a:br>
              <a:rPr lang="de-DE" sz="2600" dirty="0" smtClean="0">
                <a:solidFill>
                  <a:prstClr val="black"/>
                </a:solidFill>
              </a:rPr>
            </a:br>
            <a:endParaRPr lang="de-DE" sz="2600" dirty="0" smtClean="0">
              <a:solidFill>
                <a:prstClr val="black"/>
              </a:solidFill>
            </a:endParaRPr>
          </a:p>
          <a:p>
            <a:r>
              <a:rPr lang="de-DE" sz="2600" dirty="0" smtClean="0">
                <a:solidFill>
                  <a:prstClr val="black"/>
                </a:solidFill>
              </a:rPr>
              <a:t>Konsequentes ordnungsrechtliches Handeln</a:t>
            </a:r>
            <a:br>
              <a:rPr lang="de-DE" sz="2600" dirty="0" smtClean="0">
                <a:solidFill>
                  <a:prstClr val="black"/>
                </a:solidFill>
              </a:rPr>
            </a:br>
            <a:endParaRPr lang="de-DE" sz="2600" dirty="0">
              <a:solidFill>
                <a:prstClr val="black"/>
              </a:solidFill>
            </a:endParaRPr>
          </a:p>
          <a:p>
            <a:pPr lvl="0"/>
            <a:r>
              <a:rPr lang="de-DE" sz="2600" dirty="0" smtClean="0">
                <a:solidFill>
                  <a:prstClr val="black"/>
                </a:solidFill>
              </a:rPr>
              <a:t>Umgang mit Immobilien als Schlüsselmoment</a:t>
            </a:r>
            <a:br>
              <a:rPr lang="de-DE" sz="2600" dirty="0" smtClean="0">
                <a:solidFill>
                  <a:prstClr val="black"/>
                </a:solidFill>
              </a:rPr>
            </a:br>
            <a:endParaRPr lang="de-DE" sz="2600" dirty="0" smtClean="0">
              <a:solidFill>
                <a:prstClr val="black"/>
              </a:solidFill>
            </a:endParaRPr>
          </a:p>
          <a:p>
            <a:pPr lvl="0"/>
            <a:r>
              <a:rPr lang="de-DE" sz="2600" dirty="0" smtClean="0">
                <a:solidFill>
                  <a:prstClr val="black"/>
                </a:solidFill>
              </a:rPr>
              <a:t>Quartierskonzepte </a:t>
            </a:r>
            <a:br>
              <a:rPr lang="de-DE" sz="2600" dirty="0" smtClean="0">
                <a:solidFill>
                  <a:prstClr val="black"/>
                </a:solidFill>
              </a:rPr>
            </a:br>
            <a:r>
              <a:rPr lang="de-DE" sz="2600" dirty="0" smtClean="0">
                <a:solidFill>
                  <a:prstClr val="black"/>
                </a:solidFill>
              </a:rPr>
              <a:t> </a:t>
            </a:r>
          </a:p>
          <a:p>
            <a:endParaRPr lang="de-DE" sz="2600" dirty="0">
              <a:solidFill>
                <a:prstClr val="black"/>
              </a:solidFill>
            </a:endParaRPr>
          </a:p>
          <a:p>
            <a:pPr lvl="0"/>
            <a:endParaRPr lang="de-DE" sz="2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10243" name="Foliennummernplatzhalt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27F17CF-C6A7-4C69-BAF9-25C137D704EA}" type="slidenum">
              <a:rPr lang="de-DE" altLang="de-DE" sz="1400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de-DE" altLang="de-DE" sz="1400" dirty="0" smtClean="0">
              <a:latin typeface="Arial" charset="0"/>
            </a:endParaRPr>
          </a:p>
        </p:txBody>
      </p:sp>
      <p:pic>
        <p:nvPicPr>
          <p:cNvPr id="10244" name="Picture 5" descr="Kop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5652120" y="147637"/>
            <a:ext cx="46101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defTabSz="457200" eaLnBrk="1" fontAlgn="auto" hangingPunct="1">
              <a:spcAft>
                <a:spcPts val="0"/>
              </a:spcAft>
              <a:defRPr/>
            </a:pPr>
            <a:endParaRPr lang="de-DE" altLang="de-DE" sz="3200" dirty="0" smtClean="0">
              <a:solidFill>
                <a:schemeClr val="bg1"/>
              </a:solidFill>
              <a:ea typeface="+mn-ea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30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981348"/>
          </a:xfrm>
        </p:spPr>
        <p:txBody>
          <a:bodyPr rtlCol="0">
            <a:normAutofit/>
          </a:bodyPr>
          <a:lstStyle/>
          <a:p>
            <a:pPr algn="l" defTabSz="457200" eaLnBrk="1" fontAlgn="auto" hangingPunct="1">
              <a:spcAft>
                <a:spcPts val="0"/>
              </a:spcAft>
              <a:defRPr/>
            </a:pPr>
            <a:r>
              <a:rPr lang="de-DE" sz="3000" b="1" dirty="0" smtClean="0"/>
              <a:t>Ausblick</a:t>
            </a:r>
            <a:endParaRPr lang="de-DE" altLang="de-DE" sz="3000" b="1" dirty="0">
              <a:solidFill>
                <a:srgbClr val="000000"/>
              </a:solidFill>
              <a:ea typeface="+mn-ea"/>
              <a:cs typeface="Tahoma" pitchFamily="34" charset="0"/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95536" y="2132856"/>
            <a:ext cx="8466112" cy="4669979"/>
          </a:xfrm>
        </p:spPr>
        <p:txBody>
          <a:bodyPr/>
          <a:lstStyle/>
          <a:p>
            <a:pPr lvl="0"/>
            <a:endParaRPr lang="de-DE" sz="2800" dirty="0" smtClean="0">
              <a:solidFill>
                <a:prstClr val="black"/>
              </a:solidFill>
            </a:endParaRPr>
          </a:p>
          <a:p>
            <a:pPr lvl="0">
              <a:spcAft>
                <a:spcPts val="1200"/>
              </a:spcAft>
            </a:pPr>
            <a:r>
              <a:rPr lang="de-DE" sz="2800" dirty="0" smtClean="0">
                <a:solidFill>
                  <a:prstClr val="black"/>
                </a:solidFill>
              </a:rPr>
              <a:t>Einrichtung eines neuen Referates: Zuwanderung, Integration und Kommunales Integrationszentrum </a:t>
            </a:r>
          </a:p>
          <a:p>
            <a:pPr marL="361950" lvl="0" indent="0">
              <a:spcAft>
                <a:spcPts val="1200"/>
              </a:spcAft>
              <a:buNone/>
            </a:pPr>
            <a:r>
              <a:rPr lang="de-DE" sz="2800" dirty="0" smtClean="0">
                <a:solidFill>
                  <a:prstClr val="black"/>
                </a:solidFill>
              </a:rPr>
              <a:t>– vgl. Vorlage 14-20/3369</a:t>
            </a:r>
            <a:r>
              <a:rPr lang="de-DE" sz="2600" dirty="0" smtClean="0">
                <a:solidFill>
                  <a:prstClr val="black"/>
                </a:solidFill>
              </a:rPr>
              <a:t/>
            </a:r>
            <a:br>
              <a:rPr lang="de-DE" sz="2600" dirty="0" smtClean="0">
                <a:solidFill>
                  <a:prstClr val="black"/>
                </a:solidFill>
              </a:rPr>
            </a:br>
            <a:r>
              <a:rPr lang="de-DE" sz="2600" dirty="0" smtClean="0">
                <a:solidFill>
                  <a:prstClr val="black"/>
                </a:solidFill>
              </a:rPr>
              <a:t/>
            </a:r>
            <a:br>
              <a:rPr lang="de-DE" sz="2600" dirty="0" smtClean="0">
                <a:solidFill>
                  <a:prstClr val="black"/>
                </a:solidFill>
              </a:rPr>
            </a:br>
            <a:endParaRPr lang="de-DE" sz="26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de-DE" sz="2600" dirty="0" smtClean="0">
              <a:solidFill>
                <a:prstClr val="black"/>
              </a:solidFill>
            </a:endParaRPr>
          </a:p>
          <a:p>
            <a:pPr lvl="0"/>
            <a:endParaRPr lang="de-DE" sz="2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10243" name="Foliennummernplatzhalt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27F17CF-C6A7-4C69-BAF9-25C137D704EA}" type="slidenum">
              <a:rPr lang="de-DE" altLang="de-DE" sz="1400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de-DE" altLang="de-DE" sz="1400" dirty="0" smtClean="0">
              <a:latin typeface="Arial" charset="0"/>
            </a:endParaRPr>
          </a:p>
        </p:txBody>
      </p:sp>
      <p:pic>
        <p:nvPicPr>
          <p:cNvPr id="10244" name="Picture 5" descr="Kop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5652120" y="147637"/>
            <a:ext cx="46101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defTabSz="457200" eaLnBrk="1" fontAlgn="auto" hangingPunct="1">
              <a:spcAft>
                <a:spcPts val="0"/>
              </a:spcAft>
              <a:defRPr/>
            </a:pPr>
            <a:endParaRPr lang="de-DE" altLang="de-DE" sz="3200" dirty="0" smtClean="0">
              <a:solidFill>
                <a:schemeClr val="bg1"/>
              </a:solidFill>
              <a:ea typeface="+mn-ea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23915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>
          <a:xfrm>
            <a:off x="395288" y="1412875"/>
            <a:ext cx="7942262" cy="784225"/>
          </a:xfrm>
        </p:spPr>
        <p:txBody>
          <a:bodyPr rtlCol="0">
            <a:normAutofit/>
          </a:bodyPr>
          <a:lstStyle/>
          <a:p>
            <a:pPr algn="l" defTabSz="457200" eaLnBrk="1" fontAlgn="auto" hangingPunct="1">
              <a:spcAft>
                <a:spcPts val="0"/>
              </a:spcAft>
              <a:defRPr/>
            </a:pPr>
            <a:r>
              <a:rPr lang="de-DE" altLang="de-DE" sz="3200" b="1" dirty="0" smtClean="0">
                <a:solidFill>
                  <a:srgbClr val="000000"/>
                </a:solidFill>
                <a:ea typeface="+mn-ea"/>
                <a:cs typeface="Tahoma" pitchFamily="34" charset="0"/>
              </a:rPr>
              <a:t>Übersicht</a:t>
            </a:r>
            <a:endParaRPr lang="de-DE" altLang="de-DE" sz="3200" b="1" dirty="0">
              <a:solidFill>
                <a:srgbClr val="000000"/>
              </a:solidFill>
              <a:ea typeface="+mn-ea"/>
              <a:cs typeface="Tahoma" pitchFamily="34" charset="0"/>
            </a:endParaRPr>
          </a:p>
        </p:txBody>
      </p:sp>
      <p:sp>
        <p:nvSpPr>
          <p:cNvPr id="3075" name="Inhaltsplatzhalter 2"/>
          <p:cNvSpPr>
            <a:spLocks noGrp="1"/>
          </p:cNvSpPr>
          <p:nvPr>
            <p:ph idx="1"/>
          </p:nvPr>
        </p:nvSpPr>
        <p:spPr>
          <a:xfrm>
            <a:off x="35496" y="2564904"/>
            <a:ext cx="8173541" cy="3667001"/>
          </a:xfrm>
        </p:spPr>
        <p:txBody>
          <a:bodyPr/>
          <a:lstStyle/>
          <a:p>
            <a:pPr marL="804863" indent="-514350" defTabSz="457200" eaLnBrk="1" hangingPunct="1">
              <a:spcBef>
                <a:spcPct val="0"/>
              </a:spcBef>
              <a:spcAft>
                <a:spcPts val="1800"/>
              </a:spcAft>
              <a:buFont typeface="Calibri" pitchFamily="34" charset="0"/>
              <a:buAutoNum type="arabicPeriod"/>
              <a:defRPr/>
            </a:pPr>
            <a:r>
              <a:rPr lang="de-DE" altLang="de-DE" sz="2900" dirty="0" smtClean="0">
                <a:solidFill>
                  <a:srgbClr val="000000"/>
                </a:solidFill>
                <a:cs typeface="Tahoma" pitchFamily="34" charset="0"/>
              </a:rPr>
              <a:t>Entwicklung der rumänischen und bulgarischen Bevölkerung in Gelsenkirchen</a:t>
            </a:r>
          </a:p>
          <a:p>
            <a:pPr marL="804863" indent="-514350" defTabSz="457200" eaLnBrk="1" hangingPunct="1">
              <a:spcBef>
                <a:spcPct val="0"/>
              </a:spcBef>
              <a:spcAft>
                <a:spcPts val="1800"/>
              </a:spcAft>
              <a:buFont typeface="Calibri" pitchFamily="34" charset="0"/>
              <a:buAutoNum type="arabicPeriod"/>
              <a:defRPr/>
            </a:pPr>
            <a:r>
              <a:rPr lang="de-DE" altLang="de-DE" sz="2900" dirty="0" smtClean="0">
                <a:cs typeface="Tahoma" pitchFamily="34" charset="0"/>
              </a:rPr>
              <a:t>Aktuelle Maßnahmen, Herausforderungen </a:t>
            </a:r>
            <a:br>
              <a:rPr lang="de-DE" altLang="de-DE" sz="2900" dirty="0" smtClean="0">
                <a:cs typeface="Tahoma" pitchFamily="34" charset="0"/>
              </a:rPr>
            </a:br>
            <a:r>
              <a:rPr lang="de-DE" altLang="de-DE" sz="2900" dirty="0" smtClean="0">
                <a:cs typeface="Tahoma" pitchFamily="34" charset="0"/>
              </a:rPr>
              <a:t>und Ausblick</a:t>
            </a:r>
          </a:p>
          <a:p>
            <a:pPr marL="290513" indent="0" defTabSz="457200" eaLnBrk="1" hangingPunct="1">
              <a:spcBef>
                <a:spcPct val="0"/>
              </a:spcBef>
              <a:spcAft>
                <a:spcPts val="1800"/>
              </a:spcAft>
              <a:buNone/>
              <a:defRPr/>
            </a:pPr>
            <a:r>
              <a:rPr lang="de-DE" altLang="de-DE" sz="2600" dirty="0" smtClean="0">
                <a:solidFill>
                  <a:srgbClr val="000000"/>
                </a:solidFill>
                <a:cs typeface="Tahoma" pitchFamily="34" charset="0"/>
              </a:rPr>
              <a:t/>
            </a:r>
            <a:br>
              <a:rPr lang="de-DE" altLang="de-DE" sz="2600" dirty="0" smtClean="0">
                <a:solidFill>
                  <a:srgbClr val="000000"/>
                </a:solidFill>
                <a:cs typeface="Tahoma" pitchFamily="34" charset="0"/>
              </a:rPr>
            </a:br>
            <a:endParaRPr lang="de-DE" altLang="de-DE" sz="2600" dirty="0" smtClean="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3076" name="Foliennummernplatzhalter 1"/>
          <p:cNvSpPr>
            <a:spLocks noGrp="1"/>
          </p:cNvSpPr>
          <p:nvPr>
            <p:ph type="sldNum" sz="quarter" idx="12"/>
          </p:nvPr>
        </p:nvSpPr>
        <p:spPr bwMode="auto">
          <a:xfrm>
            <a:off x="6891054" y="6381328"/>
            <a:ext cx="2133600" cy="3794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3051D20-D81A-403E-A62C-3F62AC9FE7A6}" type="slidenum">
              <a:rPr lang="de-DE" altLang="de-DE" sz="1400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de-DE" altLang="de-DE" sz="1400" smtClean="0">
              <a:latin typeface="Arial" charset="0"/>
            </a:endParaRPr>
          </a:p>
        </p:txBody>
      </p:sp>
      <p:pic>
        <p:nvPicPr>
          <p:cNvPr id="3077" name="Picture 5" descr="Kop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112" y="4437112"/>
            <a:ext cx="3168352" cy="2180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4828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50" y="2204864"/>
            <a:ext cx="5486909" cy="4314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Titel 1"/>
          <p:cNvSpPr>
            <a:spLocks noGrp="1"/>
          </p:cNvSpPr>
          <p:nvPr>
            <p:ph type="title"/>
          </p:nvPr>
        </p:nvSpPr>
        <p:spPr>
          <a:xfrm>
            <a:off x="228600" y="1196975"/>
            <a:ext cx="8087816" cy="784225"/>
          </a:xfrm>
        </p:spPr>
        <p:txBody>
          <a:bodyPr rtlCol="0">
            <a:normAutofit fontScale="90000"/>
          </a:bodyPr>
          <a:lstStyle/>
          <a:p>
            <a:pPr algn="l" defTabSz="457200" eaLnBrk="1" fontAlgn="auto" hangingPunct="1">
              <a:spcAft>
                <a:spcPts val="0"/>
              </a:spcAft>
              <a:defRPr/>
            </a:pPr>
            <a:r>
              <a:rPr lang="de-DE" altLang="de-DE" sz="3000" b="1" dirty="0" smtClean="0">
                <a:solidFill>
                  <a:srgbClr val="000000"/>
                </a:solidFill>
                <a:ea typeface="+mn-ea"/>
                <a:cs typeface="Tahoma" pitchFamily="34" charset="0"/>
              </a:rPr>
              <a:t>Gelsenkirchener Bevölkerungsentwicklung 2015/ 2016</a:t>
            </a:r>
            <a:r>
              <a:rPr lang="de-DE" altLang="de-DE" sz="2800" dirty="0" smtClean="0">
                <a:solidFill>
                  <a:srgbClr val="000000"/>
                </a:solidFill>
                <a:ea typeface="+mn-ea"/>
                <a:cs typeface="Tahoma" pitchFamily="34" charset="0"/>
              </a:rPr>
              <a:t/>
            </a:r>
            <a:br>
              <a:rPr lang="de-DE" altLang="de-DE" sz="2800" dirty="0" smtClean="0">
                <a:solidFill>
                  <a:srgbClr val="000000"/>
                </a:solidFill>
                <a:ea typeface="+mn-ea"/>
                <a:cs typeface="Tahoma" pitchFamily="34" charset="0"/>
              </a:rPr>
            </a:br>
            <a:r>
              <a:rPr lang="de-DE" altLang="de-DE" sz="2000" dirty="0" smtClean="0">
                <a:solidFill>
                  <a:srgbClr val="000000"/>
                </a:solidFill>
                <a:latin typeface="+mn-lt"/>
                <a:ea typeface="+mn-ea"/>
                <a:cs typeface="Tahoma" pitchFamily="34" charset="0"/>
              </a:rPr>
              <a:t>Bulgaren </a:t>
            </a:r>
            <a:r>
              <a:rPr lang="de-DE" altLang="de-DE" sz="2000" dirty="0">
                <a:solidFill>
                  <a:srgbClr val="000000"/>
                </a:solidFill>
                <a:latin typeface="+mn-lt"/>
                <a:ea typeface="+mn-ea"/>
                <a:cs typeface="Tahoma" pitchFamily="34" charset="0"/>
              </a:rPr>
              <a:t>und Rumänen, gemeldete Personen mit </a:t>
            </a:r>
            <a:r>
              <a:rPr lang="de-DE" altLang="de-DE" sz="2000" dirty="0" smtClean="0">
                <a:solidFill>
                  <a:srgbClr val="000000"/>
                </a:solidFill>
                <a:latin typeface="+mn-lt"/>
                <a:ea typeface="+mn-ea"/>
                <a:cs typeface="Tahoma" pitchFamily="34" charset="0"/>
              </a:rPr>
              <a:t>1. Staatsbürgerschaft</a:t>
            </a:r>
            <a:endParaRPr lang="de-DE" altLang="de-DE" sz="2000" b="1" dirty="0" smtClean="0">
              <a:latin typeface="+mn-lt"/>
            </a:endParaRPr>
          </a:p>
        </p:txBody>
      </p:sp>
      <p:sp>
        <p:nvSpPr>
          <p:cNvPr id="4100" name="Foliennummernplatzhalter 1"/>
          <p:cNvSpPr>
            <a:spLocks noGrp="1"/>
          </p:cNvSpPr>
          <p:nvPr>
            <p:ph type="sldNum" sz="quarter" idx="12"/>
          </p:nvPr>
        </p:nvSpPr>
        <p:spPr bwMode="auto">
          <a:xfrm>
            <a:off x="6915150" y="6489700"/>
            <a:ext cx="2133600" cy="3794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0651601-0CF9-41FF-8392-C2800F15CE0E}" type="slidenum">
              <a:rPr lang="de-DE" altLang="de-DE" sz="1400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de-DE" altLang="de-DE" sz="1400" dirty="0" smtClean="0">
              <a:latin typeface="Arial" charset="0"/>
            </a:endParaRPr>
          </a:p>
        </p:txBody>
      </p:sp>
      <p:pic>
        <p:nvPicPr>
          <p:cNvPr id="4101" name="Picture 5" descr="Kop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hteck 2"/>
          <p:cNvSpPr>
            <a:spLocks noChangeArrowheads="1"/>
          </p:cNvSpPr>
          <p:nvPr/>
        </p:nvSpPr>
        <p:spPr bwMode="auto">
          <a:xfrm>
            <a:off x="326970" y="6561813"/>
            <a:ext cx="456407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900" dirty="0">
                <a:latin typeface="Arial" charset="0"/>
              </a:rPr>
              <a:t>Quelle: Referat Verwaltungskoordinierung, Statistik und Monitoring; </a:t>
            </a:r>
            <a:r>
              <a:rPr lang="de-DE" altLang="de-DE" sz="900" dirty="0" smtClean="0">
                <a:latin typeface="Arial" charset="0"/>
              </a:rPr>
              <a:t>Stand 02.09.2016</a:t>
            </a:r>
            <a:endParaRPr lang="de-DE" altLang="de-DE" sz="900" dirty="0">
              <a:latin typeface="Arial" charset="0"/>
            </a:endParaRPr>
          </a:p>
        </p:txBody>
      </p:sp>
      <p:pic>
        <p:nvPicPr>
          <p:cNvPr id="4103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801" y="3401036"/>
            <a:ext cx="64807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Ellipse 8"/>
          <p:cNvSpPr/>
          <p:nvPr/>
        </p:nvSpPr>
        <p:spPr>
          <a:xfrm>
            <a:off x="5191515" y="4797152"/>
            <a:ext cx="555763" cy="304800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4140199" y="4216288"/>
            <a:ext cx="1273175" cy="292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de-DE" sz="1300" dirty="0"/>
              <a:t>Gesamt: </a:t>
            </a:r>
            <a:r>
              <a:rPr lang="de-DE" sz="1300" b="1" dirty="0" smtClean="0"/>
              <a:t>6.008</a:t>
            </a:r>
            <a:endParaRPr lang="de-DE" sz="1300" b="1" dirty="0"/>
          </a:p>
        </p:txBody>
      </p:sp>
      <p:sp>
        <p:nvSpPr>
          <p:cNvPr id="11" name="Textfeld 10"/>
          <p:cNvSpPr txBox="1"/>
          <p:nvPr/>
        </p:nvSpPr>
        <p:spPr>
          <a:xfrm>
            <a:off x="6300192" y="2554294"/>
            <a:ext cx="2449288" cy="3323987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000" b="1" dirty="0" smtClean="0">
                <a:latin typeface="+mj-lt"/>
              </a:rPr>
              <a:t>Weiterhin:</a:t>
            </a:r>
            <a:br>
              <a:rPr lang="de-DE" sz="2000" b="1" dirty="0" smtClean="0">
                <a:latin typeface="+mj-lt"/>
              </a:rPr>
            </a:br>
            <a:endParaRPr lang="de-DE" sz="1000" b="1" dirty="0">
              <a:latin typeface="+mj-lt"/>
            </a:endParaRP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de-DE" sz="2000" b="1" dirty="0">
                <a:latin typeface="+mj-lt"/>
              </a:rPr>
              <a:t>Hohe Fluktuation !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de-DE" sz="2000" b="1" dirty="0">
                <a:latin typeface="+mj-lt"/>
              </a:rPr>
              <a:t>Stetiger Zuzug  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de-DE" sz="2000" b="1" dirty="0" smtClean="0">
                <a:latin typeface="+mj-lt"/>
              </a:rPr>
              <a:t>Starker Zuzug von Familien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de-DE" sz="2000" b="1" dirty="0" smtClean="0">
                <a:latin typeface="+mj-lt"/>
              </a:rPr>
              <a:t>In 2016 Stagnation aufgrund konsequenten Abmeldungen von Amts wegen</a:t>
            </a:r>
            <a:endParaRPr lang="de-DE" sz="2000" b="1" dirty="0">
              <a:latin typeface="+mj-lt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 bwMode="auto">
          <a:xfrm>
            <a:off x="6443192" y="145588"/>
            <a:ext cx="2700808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defTabSz="457200" eaLnBrk="1" fontAlgn="auto" hangingPunct="1">
              <a:spcAft>
                <a:spcPts val="0"/>
              </a:spcAft>
              <a:defRPr/>
            </a:pPr>
            <a:r>
              <a:rPr lang="de-DE" altLang="de-DE" sz="3200" dirty="0" smtClean="0">
                <a:solidFill>
                  <a:schemeClr val="bg1"/>
                </a:solidFill>
                <a:ea typeface="+mn-ea"/>
                <a:cs typeface="Tahoma" pitchFamily="34" charset="0"/>
              </a:rPr>
              <a:t>Zahlen EU-Ost</a:t>
            </a:r>
            <a:endParaRPr lang="de-DE" altLang="de-DE" sz="3200" dirty="0">
              <a:solidFill>
                <a:schemeClr val="bg1"/>
              </a:solidFill>
              <a:ea typeface="+mn-ea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31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>
          <a:xfrm>
            <a:off x="395536" y="1079500"/>
            <a:ext cx="8352928" cy="1143000"/>
          </a:xfrm>
        </p:spPr>
        <p:txBody>
          <a:bodyPr/>
          <a:lstStyle/>
          <a:p>
            <a:pPr algn="l" defTabSz="457200" eaLnBrk="1" hangingPunct="1">
              <a:defRPr/>
            </a:pPr>
            <a:r>
              <a:rPr lang="de-DE" altLang="de-DE" sz="2700" b="1" dirty="0" smtClean="0">
                <a:solidFill>
                  <a:srgbClr val="000000"/>
                </a:solidFill>
                <a:ea typeface="+mn-ea"/>
                <a:cs typeface="Tahoma" pitchFamily="34" charset="0"/>
              </a:rPr>
              <a:t>Außenwanderung der </a:t>
            </a:r>
            <a:r>
              <a:rPr lang="de-DE" altLang="de-DE" sz="2700" b="1" dirty="0" err="1" smtClean="0">
                <a:solidFill>
                  <a:srgbClr val="000000"/>
                </a:solidFill>
                <a:ea typeface="+mn-ea"/>
                <a:cs typeface="Tahoma" pitchFamily="34" charset="0"/>
              </a:rPr>
              <a:t>rumän</a:t>
            </a:r>
            <a:r>
              <a:rPr lang="de-DE" altLang="de-DE" sz="2700" b="1" dirty="0" smtClean="0">
                <a:solidFill>
                  <a:srgbClr val="000000"/>
                </a:solidFill>
                <a:ea typeface="+mn-ea"/>
                <a:cs typeface="Tahoma" pitchFamily="34" charset="0"/>
              </a:rPr>
              <a:t>. und </a:t>
            </a:r>
            <a:r>
              <a:rPr lang="de-DE" altLang="de-DE" sz="2700" b="1" dirty="0" err="1" smtClean="0">
                <a:solidFill>
                  <a:srgbClr val="000000"/>
                </a:solidFill>
                <a:ea typeface="+mn-ea"/>
                <a:cs typeface="Tahoma" pitchFamily="34" charset="0"/>
              </a:rPr>
              <a:t>bulgar</a:t>
            </a:r>
            <a:r>
              <a:rPr lang="de-DE" altLang="de-DE" sz="2700" b="1" dirty="0" smtClean="0">
                <a:solidFill>
                  <a:srgbClr val="000000"/>
                </a:solidFill>
                <a:ea typeface="+mn-ea"/>
                <a:cs typeface="Tahoma" pitchFamily="34" charset="0"/>
              </a:rPr>
              <a:t>. Bevölkerung </a:t>
            </a:r>
            <a:br>
              <a:rPr lang="de-DE" altLang="de-DE" sz="2700" b="1" dirty="0" smtClean="0">
                <a:solidFill>
                  <a:srgbClr val="000000"/>
                </a:solidFill>
                <a:ea typeface="+mn-ea"/>
                <a:cs typeface="Tahoma" pitchFamily="34" charset="0"/>
              </a:rPr>
            </a:br>
            <a:r>
              <a:rPr lang="de-DE" altLang="de-DE" sz="1800" b="1" dirty="0" smtClean="0">
                <a:solidFill>
                  <a:srgbClr val="000000"/>
                </a:solidFill>
                <a:ea typeface="+mn-ea"/>
                <a:cs typeface="Tahoma" pitchFamily="34" charset="0"/>
              </a:rPr>
              <a:t>-</a:t>
            </a:r>
            <a:r>
              <a:rPr lang="de-DE" altLang="de-DE" sz="2700" b="1" dirty="0" smtClean="0">
                <a:solidFill>
                  <a:srgbClr val="000000"/>
                </a:solidFill>
                <a:ea typeface="+mn-ea"/>
                <a:cs typeface="Tahoma" pitchFamily="34" charset="0"/>
              </a:rPr>
              <a:t> </a:t>
            </a:r>
            <a:r>
              <a:rPr lang="de-DE" altLang="de-DE" sz="1800" b="1" dirty="0" smtClean="0">
                <a:solidFill>
                  <a:srgbClr val="000000"/>
                </a:solidFill>
                <a:ea typeface="+mn-ea"/>
                <a:cs typeface="Tahoma" pitchFamily="34" charset="0"/>
              </a:rPr>
              <a:t>31.01.2016 </a:t>
            </a:r>
            <a:r>
              <a:rPr lang="de-DE" altLang="de-DE" sz="1800" b="1" dirty="0">
                <a:solidFill>
                  <a:srgbClr val="000000"/>
                </a:solidFill>
                <a:ea typeface="+mn-ea"/>
                <a:cs typeface="Tahoma" pitchFamily="34" charset="0"/>
              </a:rPr>
              <a:t>bis </a:t>
            </a:r>
            <a:r>
              <a:rPr lang="de-DE" altLang="de-DE" sz="1800" b="1" dirty="0" smtClean="0">
                <a:solidFill>
                  <a:srgbClr val="000000"/>
                </a:solidFill>
                <a:ea typeface="+mn-ea"/>
                <a:cs typeface="Tahoma" pitchFamily="34" charset="0"/>
              </a:rPr>
              <a:t>31.08.2016 - </a:t>
            </a:r>
            <a:endParaRPr lang="de-DE" altLang="de-DE" sz="1800" dirty="0">
              <a:solidFill>
                <a:srgbClr val="000000"/>
              </a:solidFill>
              <a:ea typeface="+mn-ea"/>
              <a:cs typeface="Tahoma" pitchFamily="34" charset="0"/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95536" y="2420888"/>
            <a:ext cx="8424936" cy="4425858"/>
          </a:xfrm>
        </p:spPr>
        <p:txBody>
          <a:bodyPr/>
          <a:lstStyle/>
          <a:p>
            <a:pPr marL="0" indent="0">
              <a:buNone/>
            </a:pPr>
            <a:endParaRPr lang="de-DE" sz="2800" dirty="0" smtClean="0"/>
          </a:p>
          <a:p>
            <a:pPr marL="0" indent="0">
              <a:buNone/>
            </a:pP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 smtClean="0"/>
          </a:p>
          <a:p>
            <a:endParaRPr lang="de-D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DE" dirty="0"/>
          </a:p>
        </p:txBody>
      </p:sp>
      <p:sp>
        <p:nvSpPr>
          <p:cNvPr id="6149" name="Foliennummernplatzhalter 1"/>
          <p:cNvSpPr>
            <a:spLocks noGrp="1"/>
          </p:cNvSpPr>
          <p:nvPr>
            <p:ph type="sldNum" sz="quarter" idx="12"/>
          </p:nvPr>
        </p:nvSpPr>
        <p:spPr bwMode="auto">
          <a:xfrm>
            <a:off x="6726796" y="6377259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B3D66F7-7557-40FD-9099-9AC41DCC6871}" type="slidenum">
              <a:rPr lang="de-DE" altLang="de-DE" sz="1400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de-DE" altLang="de-DE" sz="1400" dirty="0" smtClean="0">
              <a:latin typeface="Arial" charset="0"/>
            </a:endParaRPr>
          </a:p>
        </p:txBody>
      </p:sp>
      <p:pic>
        <p:nvPicPr>
          <p:cNvPr id="6148" name="Picture 5" descr="Kop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el 1"/>
          <p:cNvSpPr txBox="1">
            <a:spLocks/>
          </p:cNvSpPr>
          <p:nvPr/>
        </p:nvSpPr>
        <p:spPr bwMode="auto">
          <a:xfrm>
            <a:off x="6443192" y="145588"/>
            <a:ext cx="2700808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defTabSz="457200" eaLnBrk="1" fontAlgn="auto" hangingPunct="1">
              <a:spcAft>
                <a:spcPts val="0"/>
              </a:spcAft>
              <a:defRPr/>
            </a:pPr>
            <a:r>
              <a:rPr lang="de-DE" altLang="de-DE" sz="3200" dirty="0" smtClean="0">
                <a:solidFill>
                  <a:schemeClr val="bg1"/>
                </a:solidFill>
                <a:ea typeface="+mn-ea"/>
                <a:cs typeface="Tahoma" pitchFamily="34" charset="0"/>
              </a:rPr>
              <a:t>Zahlen EU-Ost</a:t>
            </a:r>
            <a:endParaRPr lang="de-DE" altLang="de-DE" sz="3200" dirty="0">
              <a:solidFill>
                <a:schemeClr val="bg1"/>
              </a:solidFill>
              <a:ea typeface="+mn-ea"/>
              <a:cs typeface="Tahoma" pitchFamily="34" charset="0"/>
            </a:endParaRPr>
          </a:p>
        </p:txBody>
      </p:sp>
      <p:sp>
        <p:nvSpPr>
          <p:cNvPr id="12" name="Rechteck 2"/>
          <p:cNvSpPr>
            <a:spLocks noChangeArrowheads="1"/>
          </p:cNvSpPr>
          <p:nvPr/>
        </p:nvSpPr>
        <p:spPr bwMode="auto">
          <a:xfrm>
            <a:off x="3763001" y="6511552"/>
            <a:ext cx="462819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900" dirty="0">
                <a:latin typeface="Arial" charset="0"/>
              </a:rPr>
              <a:t>Quelle: Referat Verwaltungskoordinierung, Statistik und </a:t>
            </a:r>
            <a:r>
              <a:rPr lang="de-DE" altLang="de-DE" sz="900" dirty="0" smtClean="0">
                <a:latin typeface="Arial" charset="0"/>
              </a:rPr>
              <a:t>Monitoring, Stand 02.09.2016</a:t>
            </a:r>
            <a:endParaRPr lang="de-DE" altLang="de-DE" sz="900" dirty="0">
              <a:latin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001" y="2122437"/>
            <a:ext cx="4882400" cy="4389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>
          <a:xfrm>
            <a:off x="395536" y="1079500"/>
            <a:ext cx="8229600" cy="1143000"/>
          </a:xfrm>
        </p:spPr>
        <p:txBody>
          <a:bodyPr/>
          <a:lstStyle/>
          <a:p>
            <a:pPr algn="l" defTabSz="457200" eaLnBrk="1" hangingPunct="1">
              <a:defRPr/>
            </a:pPr>
            <a:r>
              <a:rPr lang="de-DE" altLang="de-DE" sz="2700" b="1" dirty="0" smtClean="0">
                <a:solidFill>
                  <a:srgbClr val="000000"/>
                </a:solidFill>
                <a:ea typeface="+mn-ea"/>
                <a:cs typeface="Tahoma" pitchFamily="34" charset="0"/>
              </a:rPr>
              <a:t>Zuzugskommunen der rumänischen und bulgarischen Bevölkerung</a:t>
            </a:r>
            <a:endParaRPr lang="de-DE" altLang="de-DE" sz="2700" dirty="0">
              <a:solidFill>
                <a:srgbClr val="000000"/>
              </a:solidFill>
              <a:ea typeface="+mn-ea"/>
              <a:cs typeface="Tahoma" pitchFamily="34" charset="0"/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95536" y="2420888"/>
            <a:ext cx="8424936" cy="4425858"/>
          </a:xfrm>
        </p:spPr>
        <p:txBody>
          <a:bodyPr/>
          <a:lstStyle/>
          <a:p>
            <a:pPr marL="0" indent="0">
              <a:buNone/>
            </a:pPr>
            <a:endParaRPr lang="de-DE" sz="2800" dirty="0" smtClean="0"/>
          </a:p>
          <a:p>
            <a:pPr marL="0" indent="0">
              <a:buNone/>
            </a:pP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 smtClean="0"/>
          </a:p>
          <a:p>
            <a:endParaRPr lang="de-D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DE" dirty="0"/>
          </a:p>
        </p:txBody>
      </p:sp>
      <p:sp>
        <p:nvSpPr>
          <p:cNvPr id="6149" name="Foliennummernplatzhalt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B3D66F7-7557-40FD-9099-9AC41DCC6871}" type="slidenum">
              <a:rPr lang="de-DE" altLang="de-DE" sz="1400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de-DE" altLang="de-DE" sz="1400" dirty="0" smtClean="0">
              <a:latin typeface="Arial" charset="0"/>
            </a:endParaRPr>
          </a:p>
        </p:txBody>
      </p:sp>
      <p:pic>
        <p:nvPicPr>
          <p:cNvPr id="6148" name="Picture 5" descr="Kop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el 1"/>
          <p:cNvSpPr txBox="1">
            <a:spLocks/>
          </p:cNvSpPr>
          <p:nvPr/>
        </p:nvSpPr>
        <p:spPr bwMode="auto">
          <a:xfrm>
            <a:off x="6443192" y="145588"/>
            <a:ext cx="2700808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defTabSz="457200" eaLnBrk="1" fontAlgn="auto" hangingPunct="1">
              <a:spcAft>
                <a:spcPts val="0"/>
              </a:spcAft>
              <a:defRPr/>
            </a:pPr>
            <a:r>
              <a:rPr lang="de-DE" altLang="de-DE" sz="3200" dirty="0" smtClean="0">
                <a:solidFill>
                  <a:schemeClr val="bg1"/>
                </a:solidFill>
                <a:ea typeface="+mn-ea"/>
                <a:cs typeface="Tahoma" pitchFamily="34" charset="0"/>
              </a:rPr>
              <a:t>Zahlen EU-Ost</a:t>
            </a:r>
            <a:endParaRPr lang="de-DE" altLang="de-DE" sz="3200" dirty="0">
              <a:solidFill>
                <a:schemeClr val="bg1"/>
              </a:solidFill>
              <a:ea typeface="+mn-ea"/>
              <a:cs typeface="Tahoma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163231"/>
              </p:ext>
            </p:extLst>
          </p:nvPr>
        </p:nvGraphicFramePr>
        <p:xfrm>
          <a:off x="971600" y="2420888"/>
          <a:ext cx="5760640" cy="3895990"/>
        </p:xfrm>
        <a:graphic>
          <a:graphicData uri="http://schemas.openxmlformats.org/drawingml/2006/table">
            <a:tbl>
              <a:tblPr/>
              <a:tblGrid>
                <a:gridCol w="1790445"/>
                <a:gridCol w="1881963"/>
                <a:gridCol w="2088232"/>
              </a:tblGrid>
              <a:tr h="525974"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Kommune</a:t>
                      </a:r>
                      <a:endParaRPr lang="de-DE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Summe </a:t>
                      </a:r>
                      <a:r>
                        <a:rPr lang="de-DE" sz="1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Bulgaren/ </a:t>
                      </a:r>
                      <a:r>
                        <a:rPr lang="de-DE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Rumänen</a:t>
                      </a:r>
                      <a:br>
                        <a:rPr lang="de-DE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de-DE" sz="19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Absolut</a:t>
                      </a:r>
                      <a:endParaRPr lang="de-DE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Summe </a:t>
                      </a:r>
                      <a:r>
                        <a:rPr lang="de-DE" sz="1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Bulgaren/ </a:t>
                      </a:r>
                      <a:r>
                        <a:rPr lang="de-DE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Rumänen</a:t>
                      </a:r>
                      <a:br>
                        <a:rPr lang="de-DE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de-DE" sz="19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Prozentual</a:t>
                      </a:r>
                      <a:endParaRPr lang="de-DE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4778">
                <a:tc>
                  <a:txBody>
                    <a:bodyPr/>
                    <a:lstStyle/>
                    <a:p>
                      <a:pPr algn="l" fontAlgn="b"/>
                      <a:r>
                        <a:rPr lang="de-DE" sz="1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Herne</a:t>
                      </a:r>
                      <a:endParaRPr lang="de-DE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</a:t>
                      </a:r>
                      <a:endParaRPr lang="de-DE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  <a:endParaRPr lang="de-DE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4778">
                <a:tc>
                  <a:txBody>
                    <a:bodyPr/>
                    <a:lstStyle/>
                    <a:p>
                      <a:pPr algn="l" fontAlgn="b"/>
                      <a:r>
                        <a:rPr lang="de-DE" sz="1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Duisburg</a:t>
                      </a:r>
                      <a:endParaRPr lang="de-DE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  <a:endParaRPr lang="de-DE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  <a:endParaRPr lang="de-DE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4778">
                <a:tc>
                  <a:txBody>
                    <a:bodyPr/>
                    <a:lstStyle/>
                    <a:p>
                      <a:pPr algn="l" fontAlgn="b"/>
                      <a:r>
                        <a:rPr lang="de-DE" sz="1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Essen</a:t>
                      </a:r>
                      <a:endParaRPr lang="de-DE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92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</a:t>
                      </a:r>
                      <a:endParaRPr lang="de-DE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  <a:endParaRPr lang="de-DE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78">
                <a:tc>
                  <a:txBody>
                    <a:bodyPr/>
                    <a:lstStyle/>
                    <a:p>
                      <a:pPr algn="l" fontAlgn="b"/>
                      <a:r>
                        <a:rPr lang="de-DE" sz="1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Dortmund</a:t>
                      </a:r>
                      <a:endParaRPr lang="de-DE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92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</a:t>
                      </a:r>
                      <a:endParaRPr lang="de-DE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  <a:endParaRPr lang="de-DE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78">
                <a:tc>
                  <a:txBody>
                    <a:bodyPr/>
                    <a:lstStyle/>
                    <a:p>
                      <a:pPr algn="l" fontAlgn="b"/>
                      <a:r>
                        <a:rPr lang="de-DE" sz="1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Bochum</a:t>
                      </a:r>
                      <a:endParaRPr lang="de-DE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</a:t>
                      </a:r>
                      <a:endParaRPr lang="de-DE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  <a:endParaRPr lang="de-DE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78">
                <a:tc>
                  <a:txBody>
                    <a:bodyPr/>
                    <a:lstStyle/>
                    <a:p>
                      <a:pPr algn="l" fontAlgn="b"/>
                      <a:r>
                        <a:rPr lang="de-DE" sz="1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Recklinghausen</a:t>
                      </a:r>
                      <a:endParaRPr lang="de-DE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92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  <a:endParaRPr lang="de-DE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  <a:endParaRPr lang="de-DE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78">
                <a:tc>
                  <a:txBody>
                    <a:bodyPr/>
                    <a:lstStyle/>
                    <a:p>
                      <a:pPr algn="l" fontAlgn="b">
                        <a:lnSpc>
                          <a:spcPts val="2280"/>
                        </a:lnSpc>
                      </a:pPr>
                      <a:r>
                        <a:rPr lang="de-DE" sz="1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Herkunftsland</a:t>
                      </a:r>
                      <a:r>
                        <a:rPr lang="de-DE" sz="1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(RO / BG)</a:t>
                      </a:r>
                      <a:endParaRPr lang="de-DE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92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4.434</a:t>
                      </a:r>
                      <a:endParaRPr lang="de-DE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73,1</a:t>
                      </a:r>
                      <a:endParaRPr lang="de-DE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pPr algn="l" fontAlgn="b"/>
                      <a:endParaRPr lang="de-DE" sz="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992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3C8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78">
                <a:tc>
                  <a:txBody>
                    <a:bodyPr/>
                    <a:lstStyle/>
                    <a:p>
                      <a:pPr marL="87313" indent="-87313" algn="l" fontAlgn="b">
                        <a:lnSpc>
                          <a:spcPts val="2280"/>
                        </a:lnSpc>
                      </a:pPr>
                      <a:r>
                        <a:rPr lang="de-DE" sz="1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Gesamt-</a:t>
                      </a:r>
                    </a:p>
                    <a:p>
                      <a:pPr marL="268288" indent="-180975" algn="l" fontAlgn="b">
                        <a:lnSpc>
                          <a:spcPts val="2280"/>
                        </a:lnSpc>
                      </a:pPr>
                      <a:r>
                        <a:rPr lang="de-DE" sz="19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bevölkerung</a:t>
                      </a:r>
                      <a:endParaRPr lang="de-DE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6.068</a:t>
                      </a:r>
                      <a:endParaRPr lang="de-DE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de-DE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11" marR="10111" marT="7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  <p:sp>
        <p:nvSpPr>
          <p:cNvPr id="12" name="Rechteck 2"/>
          <p:cNvSpPr>
            <a:spLocks noChangeArrowheads="1"/>
          </p:cNvSpPr>
          <p:nvPr/>
        </p:nvSpPr>
        <p:spPr bwMode="auto">
          <a:xfrm>
            <a:off x="1024721" y="6453336"/>
            <a:ext cx="326884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900" dirty="0">
                <a:latin typeface="Arial" charset="0"/>
              </a:rPr>
              <a:t>Quelle: </a:t>
            </a:r>
            <a:r>
              <a:rPr lang="de-DE" altLang="de-DE" sz="900" dirty="0" smtClean="0">
                <a:latin typeface="Arial" charset="0"/>
              </a:rPr>
              <a:t>Stabsstelle Zuwanderung EU-Ost, Stand 02.09.2016</a:t>
            </a:r>
            <a:endParaRPr lang="de-DE" altLang="de-DE" sz="9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58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>
          <a:xfrm>
            <a:off x="387326" y="1484784"/>
            <a:ext cx="8229600" cy="785812"/>
          </a:xfrm>
        </p:spPr>
        <p:txBody>
          <a:bodyPr/>
          <a:lstStyle/>
          <a:p>
            <a:pPr algn="l" defTabSz="457200" eaLnBrk="1" hangingPunct="1">
              <a:defRPr/>
            </a:pPr>
            <a:r>
              <a:rPr lang="de-DE" altLang="de-DE" sz="2700" b="1" dirty="0" smtClean="0">
                <a:solidFill>
                  <a:srgbClr val="000000"/>
                </a:solidFill>
                <a:ea typeface="+mn-ea"/>
                <a:cs typeface="Tahoma" pitchFamily="34" charset="0"/>
              </a:rPr>
              <a:t>Altersstruktur der rumänischen und bulgarischen Bevölkerung</a:t>
            </a:r>
            <a:endParaRPr lang="de-DE" altLang="de-DE" sz="2700" dirty="0">
              <a:solidFill>
                <a:srgbClr val="000000"/>
              </a:solidFill>
              <a:ea typeface="+mn-ea"/>
              <a:cs typeface="Tahoma" pitchFamily="34" charset="0"/>
            </a:endParaRPr>
          </a:p>
        </p:txBody>
      </p:sp>
      <p:pic>
        <p:nvPicPr>
          <p:cNvPr id="5123" name="Picture 5" descr="Kop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Foliennummernplatzhalter 1"/>
          <p:cNvSpPr>
            <a:spLocks noGrp="1"/>
          </p:cNvSpPr>
          <p:nvPr>
            <p:ph type="sldNum" sz="quarter" idx="12"/>
          </p:nvPr>
        </p:nvSpPr>
        <p:spPr bwMode="auto">
          <a:xfrm>
            <a:off x="6915150" y="6478588"/>
            <a:ext cx="2133600" cy="3794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545DB30-E7BA-49D4-BF07-26E8AFEA459A}" type="slidenum">
              <a:rPr lang="de-DE" altLang="de-DE" sz="1400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de-DE" altLang="de-DE" sz="1400" smtClean="0">
              <a:latin typeface="Arial" charset="0"/>
            </a:endParaRPr>
          </a:p>
        </p:txBody>
      </p:sp>
      <p:sp>
        <p:nvSpPr>
          <p:cNvPr id="5125" name="Textfeld 14"/>
          <p:cNvSpPr txBox="1">
            <a:spLocks noChangeArrowheads="1"/>
          </p:cNvSpPr>
          <p:nvPr/>
        </p:nvSpPr>
        <p:spPr bwMode="auto">
          <a:xfrm>
            <a:off x="514350" y="6319838"/>
            <a:ext cx="53721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DE" altLang="de-DE" sz="900" dirty="0">
                <a:latin typeface="+mn-lt"/>
                <a:cs typeface="Arial" charset="0"/>
              </a:rPr>
              <a:t>Quelle</a:t>
            </a:r>
            <a:r>
              <a:rPr lang="de-DE" altLang="de-DE" sz="900" dirty="0" smtClean="0">
                <a:latin typeface="+mn-lt"/>
                <a:cs typeface="Arial" charset="0"/>
              </a:rPr>
              <a:t>: Referat Verwaltungskoordinierung, Statistik </a:t>
            </a:r>
            <a:r>
              <a:rPr lang="de-DE" altLang="de-DE" sz="900" dirty="0">
                <a:latin typeface="+mn-lt"/>
                <a:cs typeface="Arial" charset="0"/>
              </a:rPr>
              <a:t>und </a:t>
            </a:r>
            <a:r>
              <a:rPr lang="de-DE" altLang="de-DE" sz="900" dirty="0" smtClean="0">
                <a:latin typeface="+mn-lt"/>
                <a:cs typeface="Arial" charset="0"/>
              </a:rPr>
              <a:t>Monitoring; Stand 02.09.2016 </a:t>
            </a:r>
          </a:p>
        </p:txBody>
      </p:sp>
      <p:sp>
        <p:nvSpPr>
          <p:cNvPr id="10" name="Titel 1"/>
          <p:cNvSpPr txBox="1">
            <a:spLocks/>
          </p:cNvSpPr>
          <p:nvPr/>
        </p:nvSpPr>
        <p:spPr bwMode="auto">
          <a:xfrm>
            <a:off x="6443192" y="145588"/>
            <a:ext cx="2700808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defTabSz="457200" eaLnBrk="1" fontAlgn="auto" hangingPunct="1">
              <a:spcAft>
                <a:spcPts val="0"/>
              </a:spcAft>
              <a:defRPr/>
            </a:pPr>
            <a:r>
              <a:rPr lang="de-DE" altLang="de-DE" sz="3200" dirty="0" smtClean="0">
                <a:solidFill>
                  <a:schemeClr val="bg1"/>
                </a:solidFill>
                <a:ea typeface="+mn-ea"/>
                <a:cs typeface="Tahoma" pitchFamily="34" charset="0"/>
              </a:rPr>
              <a:t>Zahlen EU-Ost</a:t>
            </a:r>
            <a:endParaRPr lang="de-DE" altLang="de-DE" sz="3200" dirty="0">
              <a:solidFill>
                <a:schemeClr val="bg1"/>
              </a:solidFill>
              <a:ea typeface="+mn-ea"/>
              <a:cs typeface="Tahom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3" y="2696411"/>
            <a:ext cx="7378436" cy="3473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7524328" y="1988840"/>
            <a:ext cx="1512168" cy="12464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500" b="1" dirty="0" smtClean="0"/>
              <a:t>302</a:t>
            </a:r>
            <a:r>
              <a:rPr lang="de-DE" sz="1500" dirty="0" smtClean="0"/>
              <a:t> der gemeldeten Kinder sind </a:t>
            </a:r>
            <a:r>
              <a:rPr lang="de-DE" sz="1500" b="1" dirty="0" smtClean="0"/>
              <a:t>in Gelsenkirchen geboren</a:t>
            </a:r>
            <a:r>
              <a:rPr lang="de-DE" sz="1500" dirty="0" smtClean="0"/>
              <a:t>!</a:t>
            </a:r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Grafi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72" y="2147879"/>
            <a:ext cx="8216768" cy="43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1"/>
          <p:cNvSpPr txBox="1">
            <a:spLocks/>
          </p:cNvSpPr>
          <p:nvPr/>
        </p:nvSpPr>
        <p:spPr>
          <a:xfrm>
            <a:off x="539552" y="1196980"/>
            <a:ext cx="8823960" cy="784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lang="de-DE" sz="2800" kern="1200" dirty="0">
                <a:solidFill>
                  <a:schemeClr val="bg1"/>
                </a:solidFill>
                <a:latin typeface="OfficinaSansITC Bd" pitchFamily="50" charset="0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 defTabSz="457200" eaLnBrk="1" fontAlgn="auto" hangingPunct="1">
              <a:spcAft>
                <a:spcPts val="0"/>
              </a:spcAft>
              <a:defRPr/>
            </a:pPr>
            <a:r>
              <a:rPr lang="de-DE" altLang="de-DE" b="1" dirty="0" smtClean="0">
                <a:solidFill>
                  <a:srgbClr val="000000"/>
                </a:solidFill>
                <a:latin typeface="Calibri"/>
                <a:ea typeface="+mj-ea"/>
                <a:cs typeface="Tahoma" pitchFamily="34" charset="0"/>
              </a:rPr>
              <a:t>SGB II-Bezug – IAG das Jobcenter</a:t>
            </a:r>
            <a:endParaRPr lang="de-DE" altLang="de-DE" b="1" dirty="0" smtClean="0">
              <a:latin typeface="Calibri" panose="020F0502020204030204" pitchFamily="34" charset="0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 bwMode="auto">
          <a:xfrm>
            <a:off x="6443192" y="145591"/>
            <a:ext cx="2700808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defTabSz="457200" eaLnBrk="1" fontAlgn="auto" hangingPunct="1">
              <a:spcAft>
                <a:spcPts val="0"/>
              </a:spcAft>
              <a:defRPr/>
            </a:pPr>
            <a:endParaRPr lang="de-DE" altLang="de-DE" sz="3200" dirty="0">
              <a:solidFill>
                <a:schemeClr val="bg1"/>
              </a:solidFill>
              <a:ea typeface="+mn-ea"/>
              <a:cs typeface="Tahoma" pitchFamily="34" charset="0"/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411480" y="2362201"/>
            <a:ext cx="8641080" cy="4184251"/>
          </a:xfrm>
        </p:spPr>
        <p:txBody>
          <a:bodyPr/>
          <a:lstStyle/>
          <a:p>
            <a:pPr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§"/>
            </a:pPr>
            <a:endParaRPr lang="de-DE" sz="2400" dirty="0" smtClean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§"/>
            </a:pPr>
            <a:endParaRPr lang="de-DE" sz="2400" dirty="0">
              <a:latin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7" name="Textfeld 1"/>
          <p:cNvSpPr txBox="1">
            <a:spLocks noChangeArrowheads="1"/>
          </p:cNvSpPr>
          <p:nvPr/>
        </p:nvSpPr>
        <p:spPr bwMode="auto">
          <a:xfrm>
            <a:off x="1259540" y="6498530"/>
            <a:ext cx="174412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800" dirty="0" smtClean="0">
                <a:latin typeface="Arial" charset="0"/>
              </a:rPr>
              <a:t>Quelle: </a:t>
            </a:r>
            <a:r>
              <a:rPr lang="de-DE" altLang="de-DE" sz="800" dirty="0">
                <a:latin typeface="Arial" charset="0"/>
              </a:rPr>
              <a:t>IAG, Stand </a:t>
            </a:r>
            <a:r>
              <a:rPr lang="de-DE" altLang="de-DE" sz="800" dirty="0" smtClean="0">
                <a:latin typeface="Arial" charset="0"/>
              </a:rPr>
              <a:t>August 2016</a:t>
            </a:r>
            <a:endParaRPr lang="de-DE" altLang="de-DE" sz="800" dirty="0">
              <a:latin typeface="Arial" charset="0"/>
            </a:endParaRPr>
          </a:p>
        </p:txBody>
      </p:sp>
      <p:sp>
        <p:nvSpPr>
          <p:cNvPr id="9" name="Text Placeholder 19"/>
          <p:cNvSpPr>
            <a:spLocks noGrp="1"/>
          </p:cNvSpPr>
          <p:nvPr/>
        </p:nvSpPr>
        <p:spPr bwMode="auto">
          <a:xfrm>
            <a:off x="1595708" y="2893113"/>
            <a:ext cx="3264324" cy="69329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de-DE" altLang="de-DE" sz="1800" dirty="0" smtClean="0">
                <a:solidFill>
                  <a:srgbClr val="262626"/>
                </a:solidFill>
              </a:rPr>
              <a:t>Mitte August 2016: </a:t>
            </a:r>
            <a:br>
              <a:rPr lang="de-DE" altLang="de-DE" sz="1800" dirty="0" smtClean="0">
                <a:solidFill>
                  <a:srgbClr val="262626"/>
                </a:solidFill>
              </a:rPr>
            </a:br>
            <a:r>
              <a:rPr lang="de-DE" altLang="de-DE" sz="1800" b="1" dirty="0" smtClean="0">
                <a:solidFill>
                  <a:srgbClr val="262626"/>
                </a:solidFill>
              </a:rPr>
              <a:t>2.662 Personen </a:t>
            </a:r>
            <a:r>
              <a:rPr lang="de-DE" altLang="de-DE" sz="1800" dirty="0" smtClean="0">
                <a:solidFill>
                  <a:srgbClr val="262626"/>
                </a:solidFill>
              </a:rPr>
              <a:t>in </a:t>
            </a:r>
            <a:r>
              <a:rPr lang="de-DE" altLang="de-DE" sz="1800" b="1" dirty="0" smtClean="0"/>
              <a:t>über 750 </a:t>
            </a:r>
            <a:r>
              <a:rPr lang="de-DE" altLang="de-DE" sz="1800" b="1" dirty="0" smtClean="0">
                <a:solidFill>
                  <a:srgbClr val="262626"/>
                </a:solidFill>
              </a:rPr>
              <a:t>BGs</a:t>
            </a:r>
            <a:endParaRPr lang="de-DE" altLang="de-DE" sz="1800" dirty="0">
              <a:solidFill>
                <a:srgbClr val="262626"/>
              </a:solidFill>
            </a:endParaRPr>
          </a:p>
        </p:txBody>
      </p:sp>
      <p:sp>
        <p:nvSpPr>
          <p:cNvPr id="10" name="Titel 1"/>
          <p:cNvSpPr txBox="1">
            <a:spLocks/>
          </p:cNvSpPr>
          <p:nvPr/>
        </p:nvSpPr>
        <p:spPr bwMode="auto">
          <a:xfrm>
            <a:off x="1397913" y="2181771"/>
            <a:ext cx="6395683" cy="38247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defTabSz="457200" eaLnBrk="1" fontAlgn="auto" hangingPunct="1">
              <a:spcAft>
                <a:spcPts val="0"/>
              </a:spcAft>
              <a:defRPr/>
            </a:pPr>
            <a:r>
              <a:rPr lang="de-DE" altLang="de-DE" sz="1600" b="1" dirty="0" smtClean="0">
                <a:solidFill>
                  <a:srgbClr val="000000"/>
                </a:solidFill>
                <a:ea typeface="+mn-ea"/>
                <a:cs typeface="Tahoma" pitchFamily="34" charset="0"/>
              </a:rPr>
              <a:t>Entwicklung Personen im SGB II-Leistungsbezug</a:t>
            </a:r>
            <a:endParaRPr lang="de-DE" altLang="de-DE" sz="1600" b="1" dirty="0">
              <a:solidFill>
                <a:srgbClr val="000000"/>
              </a:solidFill>
              <a:ea typeface="+mn-ea"/>
              <a:cs typeface="Tahoma" pitchFamily="34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6761097" y="2647244"/>
            <a:ext cx="1665678" cy="106978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5737860" y="145591"/>
            <a:ext cx="340614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defTabSz="457200" eaLnBrk="1" fontAlgn="auto" hangingPunct="1">
              <a:spcAft>
                <a:spcPts val="0"/>
              </a:spcAft>
              <a:defRPr/>
            </a:pPr>
            <a:r>
              <a:rPr lang="de-DE" altLang="de-DE" sz="2500" dirty="0" smtClean="0">
                <a:solidFill>
                  <a:schemeClr val="bg1"/>
                </a:solidFill>
                <a:ea typeface="+mn-ea"/>
                <a:cs typeface="Tahoma" pitchFamily="34" charset="0"/>
              </a:rPr>
              <a:t>Entwicklung EU-Ost</a:t>
            </a:r>
            <a:endParaRPr lang="de-DE" altLang="de-DE" sz="2500" dirty="0">
              <a:solidFill>
                <a:schemeClr val="bg1"/>
              </a:solidFill>
              <a:ea typeface="+mn-ea"/>
              <a:cs typeface="Tahoma" pitchFamily="34" charset="0"/>
            </a:endParaRPr>
          </a:p>
        </p:txBody>
      </p:sp>
      <p:pic>
        <p:nvPicPr>
          <p:cNvPr id="15" name="Picture 5" descr="Kop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el 1"/>
          <p:cNvSpPr txBox="1">
            <a:spLocks/>
          </p:cNvSpPr>
          <p:nvPr/>
        </p:nvSpPr>
        <p:spPr bwMode="auto">
          <a:xfrm>
            <a:off x="5940425" y="147637"/>
            <a:ext cx="320357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92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defTabSz="457200" eaLnBrk="1" fontAlgn="auto" hangingPunct="1">
              <a:spcAft>
                <a:spcPts val="0"/>
              </a:spcAft>
              <a:defRPr/>
            </a:pPr>
            <a:r>
              <a:rPr lang="de-DE" altLang="de-DE" sz="3200" dirty="0" smtClean="0">
                <a:solidFill>
                  <a:schemeClr val="bg1"/>
                </a:solidFill>
                <a:ea typeface="+mn-ea"/>
                <a:cs typeface="Tahoma" pitchFamily="34" charset="0"/>
              </a:rPr>
              <a:t>Herausforderungen</a:t>
            </a:r>
            <a:endParaRPr lang="de-DE" altLang="de-DE" sz="3200" dirty="0">
              <a:solidFill>
                <a:schemeClr val="bg1"/>
              </a:solidFill>
              <a:ea typeface="+mn-ea"/>
              <a:cs typeface="Tahoma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6804248" y="6423689"/>
            <a:ext cx="2133600" cy="365125"/>
          </a:xfrm>
        </p:spPr>
        <p:txBody>
          <a:bodyPr/>
          <a:lstStyle/>
          <a:p>
            <a:pPr>
              <a:defRPr/>
            </a:pPr>
            <a:fld id="{4CE937CA-F0E0-44C0-8B7B-0FFB6BEE5321}" type="slidenum">
              <a:rPr lang="de-DE" altLang="de-DE" sz="1400" smtClean="0">
                <a:solidFill>
                  <a:schemeClr val="tx1"/>
                </a:solidFill>
              </a:rPr>
              <a:pPr>
                <a:defRPr/>
              </a:pPr>
              <a:t>7</a:t>
            </a:fld>
            <a:endParaRPr lang="de-DE" alt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095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>
          <a:xfrm>
            <a:off x="467544" y="1196753"/>
            <a:ext cx="7733954" cy="864096"/>
          </a:xfrm>
        </p:spPr>
        <p:txBody>
          <a:bodyPr rtlCol="0">
            <a:normAutofit/>
          </a:bodyPr>
          <a:lstStyle/>
          <a:p>
            <a:pPr algn="l" defTabSz="457200" eaLnBrk="1" fontAlgn="auto" hangingPunct="1">
              <a:spcAft>
                <a:spcPts val="0"/>
              </a:spcAft>
              <a:defRPr/>
            </a:pPr>
            <a:r>
              <a:rPr lang="de-DE" altLang="de-DE" sz="2700" b="1" dirty="0" smtClean="0">
                <a:solidFill>
                  <a:srgbClr val="000000"/>
                </a:solidFill>
                <a:ea typeface="+mn-ea"/>
                <a:cs typeface="Tahoma" pitchFamily="34" charset="0"/>
              </a:rPr>
              <a:t>Räumliche Verteilung/ Wohnen</a:t>
            </a:r>
            <a:endParaRPr lang="de-DE" altLang="de-DE" sz="2700" b="1" dirty="0">
              <a:solidFill>
                <a:srgbClr val="000000"/>
              </a:solidFill>
              <a:ea typeface="+mn-ea"/>
              <a:cs typeface="Tahoma" pitchFamily="34" charset="0"/>
            </a:endParaRPr>
          </a:p>
        </p:txBody>
      </p:sp>
      <p:sp>
        <p:nvSpPr>
          <p:cNvPr id="10243" name="Foliennummernplatzhalter 1"/>
          <p:cNvSpPr>
            <a:spLocks noGrp="1"/>
          </p:cNvSpPr>
          <p:nvPr>
            <p:ph type="sldNum" sz="quarter" idx="12"/>
          </p:nvPr>
        </p:nvSpPr>
        <p:spPr bwMode="auto">
          <a:xfrm>
            <a:off x="6915150" y="6400800"/>
            <a:ext cx="2133600" cy="3794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27F17CF-C6A7-4C69-BAF9-25C137D704EA}" type="slidenum">
              <a:rPr lang="de-DE" altLang="de-DE" sz="1400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de-DE" altLang="de-DE" sz="1400" dirty="0" smtClean="0">
              <a:latin typeface="Arial" charset="0"/>
            </a:endParaRPr>
          </a:p>
        </p:txBody>
      </p:sp>
      <p:pic>
        <p:nvPicPr>
          <p:cNvPr id="10244" name="Picture 5" descr="Kop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5652120" y="147637"/>
            <a:ext cx="46101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defTabSz="457200" eaLnBrk="1" fontAlgn="auto" hangingPunct="1">
              <a:spcAft>
                <a:spcPts val="0"/>
              </a:spcAft>
              <a:defRPr/>
            </a:pPr>
            <a:r>
              <a:rPr lang="de-DE" altLang="de-DE" sz="3200" dirty="0" smtClean="0">
                <a:solidFill>
                  <a:schemeClr val="bg1"/>
                </a:solidFill>
                <a:ea typeface="+mn-ea"/>
                <a:cs typeface="Tahoma" pitchFamily="34" charset="0"/>
              </a:rPr>
              <a:t>Herausforderungen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7521954" cy="43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01" y="4913661"/>
            <a:ext cx="2474391" cy="1524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>
          <a:xfrm>
            <a:off x="3063419" y="5708472"/>
            <a:ext cx="765969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14"/>
          <p:cNvSpPr txBox="1">
            <a:spLocks noChangeArrowheads="1"/>
          </p:cNvSpPr>
          <p:nvPr/>
        </p:nvSpPr>
        <p:spPr bwMode="auto">
          <a:xfrm>
            <a:off x="514350" y="6571021"/>
            <a:ext cx="53721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DE" altLang="de-DE" sz="900" dirty="0">
                <a:latin typeface="+mn-lt"/>
                <a:cs typeface="Arial" charset="0"/>
              </a:rPr>
              <a:t>Quelle</a:t>
            </a:r>
            <a:r>
              <a:rPr lang="de-DE" altLang="de-DE" sz="900" dirty="0" smtClean="0">
                <a:latin typeface="+mn-lt"/>
                <a:cs typeface="Arial" charset="0"/>
              </a:rPr>
              <a:t>: Referat Verwaltungskoordinierung, Statistik </a:t>
            </a:r>
            <a:r>
              <a:rPr lang="de-DE" altLang="de-DE" sz="900" dirty="0">
                <a:latin typeface="+mn-lt"/>
                <a:cs typeface="Arial" charset="0"/>
              </a:rPr>
              <a:t>und </a:t>
            </a:r>
            <a:r>
              <a:rPr lang="de-DE" altLang="de-DE" sz="900" dirty="0" smtClean="0">
                <a:latin typeface="+mn-lt"/>
                <a:cs typeface="Arial" charset="0"/>
              </a:rPr>
              <a:t>Monitoring; Stand 02.09.2016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>
          <a:xfrm>
            <a:off x="251520" y="1340768"/>
            <a:ext cx="7943850" cy="784225"/>
          </a:xfrm>
        </p:spPr>
        <p:txBody>
          <a:bodyPr rtlCol="0">
            <a:normAutofit/>
          </a:bodyPr>
          <a:lstStyle/>
          <a:p>
            <a:pPr algn="l" defTabSz="457200" eaLnBrk="1" fontAlgn="auto" hangingPunct="1">
              <a:spcAft>
                <a:spcPts val="0"/>
              </a:spcAft>
              <a:defRPr/>
            </a:pPr>
            <a:r>
              <a:rPr lang="de-DE" altLang="de-DE" sz="2700" b="1" dirty="0" smtClean="0">
                <a:solidFill>
                  <a:srgbClr val="000000"/>
                </a:solidFill>
                <a:ea typeface="+mn-ea"/>
                <a:cs typeface="Tahoma" pitchFamily="34" charset="0"/>
              </a:rPr>
              <a:t>Internationale Förderklassen</a:t>
            </a:r>
            <a:endParaRPr lang="de-DE" altLang="de-DE" sz="2700" b="1" dirty="0">
              <a:solidFill>
                <a:srgbClr val="000000"/>
              </a:solidFill>
              <a:ea typeface="+mn-ea"/>
              <a:cs typeface="Tahoma" pitchFamily="34" charset="0"/>
            </a:endParaRPr>
          </a:p>
        </p:txBody>
      </p:sp>
      <p:sp>
        <p:nvSpPr>
          <p:cNvPr id="14339" name="Foliennummernplatzhalter 1"/>
          <p:cNvSpPr>
            <a:spLocks noGrp="1"/>
          </p:cNvSpPr>
          <p:nvPr>
            <p:ph type="sldNum" sz="quarter" idx="12"/>
          </p:nvPr>
        </p:nvSpPr>
        <p:spPr bwMode="auto">
          <a:xfrm>
            <a:off x="6745899" y="6396136"/>
            <a:ext cx="2133600" cy="3794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DB24CCC-4D9A-4B88-8DA6-EB6527AABF76}" type="slidenum">
              <a:rPr lang="de-DE" altLang="de-DE" sz="1400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de-DE" altLang="de-DE" sz="1400" dirty="0" smtClean="0">
              <a:latin typeface="Arial" charset="0"/>
            </a:endParaRPr>
          </a:p>
        </p:txBody>
      </p:sp>
      <p:pic>
        <p:nvPicPr>
          <p:cNvPr id="14340" name="Picture 5" descr="Kop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Rechteck 2"/>
          <p:cNvSpPr>
            <a:spLocks noChangeArrowheads="1"/>
          </p:cNvSpPr>
          <p:nvPr/>
        </p:nvSpPr>
        <p:spPr bwMode="auto">
          <a:xfrm>
            <a:off x="323528" y="6165304"/>
            <a:ext cx="169148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900" dirty="0">
                <a:latin typeface="+mj-lt"/>
              </a:rPr>
              <a:t>Quelle: KIGE; </a:t>
            </a:r>
            <a:r>
              <a:rPr lang="de-DE" altLang="de-DE" sz="900" dirty="0" smtClean="0">
                <a:latin typeface="+mj-lt"/>
              </a:rPr>
              <a:t>Stand 13.06.2016</a:t>
            </a:r>
            <a:endParaRPr lang="de-DE" altLang="de-DE" sz="900" dirty="0">
              <a:latin typeface="+mj-lt"/>
            </a:endParaRPr>
          </a:p>
        </p:txBody>
      </p:sp>
      <p:graphicFrame>
        <p:nvGraphicFramePr>
          <p:cNvPr id="3" name="Diagram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7232629"/>
              </p:ext>
            </p:extLst>
          </p:nvPr>
        </p:nvGraphicFramePr>
        <p:xfrm>
          <a:off x="323528" y="3072454"/>
          <a:ext cx="3960440" cy="3092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1379758" y="2230705"/>
            <a:ext cx="1728192" cy="7386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400" b="1" dirty="0" smtClean="0"/>
              <a:t>13.06.2016:   </a:t>
            </a:r>
          </a:p>
          <a:p>
            <a:pPr>
              <a:defRPr/>
            </a:pPr>
            <a:r>
              <a:rPr lang="de-DE" sz="1400" dirty="0" smtClean="0"/>
              <a:t>2.040 </a:t>
            </a:r>
            <a:r>
              <a:rPr lang="de-DE" sz="1400" dirty="0" err="1"/>
              <a:t>SchülerInnen</a:t>
            </a:r>
            <a:r>
              <a:rPr lang="de-DE" sz="1400" dirty="0"/>
              <a:t> </a:t>
            </a:r>
            <a:endParaRPr lang="de-DE" sz="1400" dirty="0" smtClean="0"/>
          </a:p>
          <a:p>
            <a:pPr>
              <a:defRPr/>
            </a:pPr>
            <a:r>
              <a:rPr lang="de-DE" sz="1400" dirty="0" smtClean="0"/>
              <a:t>in 176 </a:t>
            </a:r>
            <a:r>
              <a:rPr lang="de-DE" sz="1400" dirty="0"/>
              <a:t>Klassen</a:t>
            </a:r>
            <a:endParaRPr lang="de-DE" sz="1400" b="1" dirty="0"/>
          </a:p>
        </p:txBody>
      </p:sp>
      <p:sp>
        <p:nvSpPr>
          <p:cNvPr id="9" name="Titel 1"/>
          <p:cNvSpPr txBox="1">
            <a:spLocks/>
          </p:cNvSpPr>
          <p:nvPr/>
        </p:nvSpPr>
        <p:spPr bwMode="auto">
          <a:xfrm>
            <a:off x="5940425" y="147637"/>
            <a:ext cx="320357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92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defTabSz="457200" eaLnBrk="1" fontAlgn="auto" hangingPunct="1">
              <a:spcAft>
                <a:spcPts val="0"/>
              </a:spcAft>
              <a:defRPr/>
            </a:pPr>
            <a:r>
              <a:rPr lang="de-DE" altLang="de-DE" sz="3200" dirty="0" smtClean="0">
                <a:solidFill>
                  <a:schemeClr val="bg1"/>
                </a:solidFill>
                <a:ea typeface="+mn-ea"/>
                <a:cs typeface="Tahoma" pitchFamily="34" charset="0"/>
              </a:rPr>
              <a:t>Herausforderungen</a:t>
            </a:r>
            <a:endParaRPr lang="de-DE" altLang="de-DE" sz="3200" dirty="0">
              <a:solidFill>
                <a:schemeClr val="bg1"/>
              </a:solidFill>
              <a:ea typeface="+mn-ea"/>
              <a:cs typeface="Tahoma" pitchFamily="34" charset="0"/>
            </a:endParaRPr>
          </a:p>
        </p:txBody>
      </p:sp>
      <p:sp>
        <p:nvSpPr>
          <p:cNvPr id="11" name="Rechteck 2"/>
          <p:cNvSpPr>
            <a:spLocks noChangeArrowheads="1"/>
          </p:cNvSpPr>
          <p:nvPr/>
        </p:nvSpPr>
        <p:spPr bwMode="auto">
          <a:xfrm>
            <a:off x="4530643" y="6204881"/>
            <a:ext cx="169148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900" dirty="0">
                <a:latin typeface="+mj-lt"/>
              </a:rPr>
              <a:t>Quelle: KIGE; </a:t>
            </a:r>
            <a:r>
              <a:rPr lang="de-DE" altLang="de-DE" sz="900" dirty="0" smtClean="0">
                <a:latin typeface="+mj-lt"/>
              </a:rPr>
              <a:t>Stand 05.09.2016</a:t>
            </a:r>
            <a:endParaRPr lang="de-DE" altLang="de-DE" sz="900" dirty="0">
              <a:latin typeface="+mj-lt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842914" y="2218953"/>
            <a:ext cx="1728192" cy="7386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400" b="1" dirty="0" smtClean="0"/>
              <a:t>05.09.2016:   </a:t>
            </a:r>
          </a:p>
          <a:p>
            <a:pPr>
              <a:defRPr/>
            </a:pPr>
            <a:r>
              <a:rPr lang="de-DE" sz="1400" dirty="0" smtClean="0"/>
              <a:t>1.945 </a:t>
            </a:r>
            <a:r>
              <a:rPr lang="de-DE" sz="1400" dirty="0" err="1"/>
              <a:t>SchülerInnen</a:t>
            </a:r>
            <a:r>
              <a:rPr lang="de-DE" sz="1400" dirty="0"/>
              <a:t> </a:t>
            </a:r>
            <a:endParaRPr lang="de-DE" sz="1400" dirty="0" smtClean="0"/>
          </a:p>
          <a:p>
            <a:pPr>
              <a:defRPr/>
            </a:pPr>
            <a:r>
              <a:rPr lang="de-DE" sz="1400" dirty="0" smtClean="0"/>
              <a:t>in 124 </a:t>
            </a:r>
            <a:r>
              <a:rPr lang="de-DE" sz="1400" dirty="0"/>
              <a:t>Klassen</a:t>
            </a:r>
            <a:endParaRPr lang="de-DE" sz="1400" b="1" dirty="0"/>
          </a:p>
        </p:txBody>
      </p:sp>
      <p:graphicFrame>
        <p:nvGraphicFramePr>
          <p:cNvPr id="13" name="Diagramm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4484253"/>
              </p:ext>
            </p:extLst>
          </p:nvPr>
        </p:nvGraphicFramePr>
        <p:xfrm>
          <a:off x="4530643" y="3033012"/>
          <a:ext cx="4217821" cy="31359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140551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8DBC0840D696F47878166CCECA1948D" ma:contentTypeVersion="1" ma:contentTypeDescription="Ein neues Dokument erstellen." ma:contentTypeScope="" ma:versionID="bfd7032d48659b4c8e033507d3bccdce">
  <xsd:schema xmlns:xsd="http://www.w3.org/2001/XMLSchema" xmlns:xs="http://www.w3.org/2001/XMLSchema" xmlns:p="http://schemas.microsoft.com/office/2006/metadata/properties" xmlns:ns2="2c7b6218-7048-4837-af26-54491f084e64" targetNamespace="http://schemas.microsoft.com/office/2006/metadata/properties" ma:root="true" ma:fieldsID="c53ab0f03556d32eb7ce1535d8fa13ad" ns2:_="">
    <xsd:import namespace="2c7b6218-7048-4837-af26-54491f084e64"/>
    <xsd:element name="properties">
      <xsd:complexType>
        <xsd:sequence>
          <xsd:element name="documentManagement">
            <xsd:complexType>
              <xsd:all>
                <xsd:element ref="ns2:doku_x002d_ar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b6218-7048-4837-af26-54491f084e64" elementFormDefault="qualified">
    <xsd:import namespace="http://schemas.microsoft.com/office/2006/documentManagement/types"/>
    <xsd:import namespace="http://schemas.microsoft.com/office/infopath/2007/PartnerControls"/>
    <xsd:element name="doku_x002d_art" ma:index="8" nillable="true" ma:displayName="doku-art" ma:internalName="doku_x002d_ar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ku_x002d_art xmlns="2c7b6218-7048-4837-af26-54491f084e64">Präsentationen</doku_x002d_art>
  </documentManagement>
</p:properties>
</file>

<file path=customXml/itemProps1.xml><?xml version="1.0" encoding="utf-8"?>
<ds:datastoreItem xmlns:ds="http://schemas.openxmlformats.org/officeDocument/2006/customXml" ds:itemID="{8931FE64-C147-4D1A-82C1-949F4E3C3C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877915E-7D9A-43AE-9BF2-CAE2B3780976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4A893FFF-33E5-43E4-A9A7-D7EC66A73D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b6218-7048-4837-af26-54491f084e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D1A22BA8-D19A-48C3-9F93-1FA27224D820}">
  <ds:schemaRefs>
    <ds:schemaRef ds:uri="http://schemas.microsoft.com/office/2006/documentManagement/types"/>
    <ds:schemaRef ds:uri="http://purl.org/dc/dcmitype/"/>
    <ds:schemaRef ds:uri="http://purl.org/dc/elements/1.1/"/>
    <ds:schemaRef ds:uri="http://www.w3.org/XML/1998/namespace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2c7b6218-7048-4837-af26-54491f084e6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316</Words>
  <Application>Microsoft Office PowerPoint</Application>
  <PresentationFormat>Bildschirmpräsentation (4:3)</PresentationFormat>
  <Paragraphs>124</Paragraphs>
  <Slides>12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</vt:lpstr>
      <vt:lpstr> Handlungskonzept  „Zuwanderung im Rahmen der EU-Osterweiterung: Bulgarien und Rumänien“    - Sitzung des Ausschusses für Arbeit und Soziales    am 14. September 2016 -  </vt:lpstr>
      <vt:lpstr>Übersicht</vt:lpstr>
      <vt:lpstr>Gelsenkirchener Bevölkerungsentwicklung 2015/ 2016 Bulgaren und Rumänen, gemeldete Personen mit 1. Staatsbürgerschaft</vt:lpstr>
      <vt:lpstr>Außenwanderung der rumän. und bulgar. Bevölkerung  - 31.01.2016 bis 31.08.2016 - </vt:lpstr>
      <vt:lpstr>Zuzugskommunen der rumänischen und bulgarischen Bevölkerung</vt:lpstr>
      <vt:lpstr>Altersstruktur der rumänischen und bulgarischen Bevölkerung</vt:lpstr>
      <vt:lpstr>PowerPoint-Präsentation</vt:lpstr>
      <vt:lpstr>Räumliche Verteilung/ Wohnen</vt:lpstr>
      <vt:lpstr>Internationale Förderklassen</vt:lpstr>
      <vt:lpstr>PowerPoint-Präsentation</vt:lpstr>
      <vt:lpstr>Herausforderungen und Ausblick</vt:lpstr>
      <vt:lpstr>Ausblick</vt:lpstr>
    </vt:vector>
  </TitlesOfParts>
  <Company>Stadt Gelsenkirchen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Zuwanderung im Rahmen der EU-Osterweiterung:  Bulgarien und Rumänien  Handlungskonzept der Stadt Gelsenkirchen  - Sitzung des Verwaltungsvorstandes am 30. September 2014 -</dc:title>
  <dc:creator>richterthomas</dc:creator>
  <cp:lastModifiedBy>Frontzek Laura</cp:lastModifiedBy>
  <cp:revision>532</cp:revision>
  <cp:lastPrinted>2016-06-07T06:23:29Z</cp:lastPrinted>
  <dcterms:created xsi:type="dcterms:W3CDTF">2013-03-08T09:16:31Z</dcterms:created>
  <dcterms:modified xsi:type="dcterms:W3CDTF">2016-09-14T05:26:09Z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0x010100A8DBC0840D696F47878166CCECA1948D</vt:lpwstr>
  </property>
</Properties>
</file>